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3.jpg" ContentType="image/jpg"/>
  <Override PartName="/ppt/media/image44.jpg" ContentType="image/jpg"/>
  <Override PartName="/ppt/media/image45.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5108" r:id="rId2"/>
  </p:sldMasterIdLst>
  <p:notesMasterIdLst>
    <p:notesMasterId r:id="rId27"/>
  </p:notesMasterIdLst>
  <p:sldIdLst>
    <p:sldId id="293" r:id="rId3"/>
    <p:sldId id="1747" r:id="rId4"/>
    <p:sldId id="283" r:id="rId5"/>
    <p:sldId id="1735" r:id="rId6"/>
    <p:sldId id="1749" r:id="rId7"/>
    <p:sldId id="1751" r:id="rId8"/>
    <p:sldId id="1728" r:id="rId9"/>
    <p:sldId id="1750" r:id="rId10"/>
    <p:sldId id="1731" r:id="rId11"/>
    <p:sldId id="1752" r:id="rId12"/>
    <p:sldId id="1753" r:id="rId13"/>
    <p:sldId id="1754" r:id="rId14"/>
    <p:sldId id="1739" r:id="rId15"/>
    <p:sldId id="1755" r:id="rId16"/>
    <p:sldId id="1756" r:id="rId17"/>
    <p:sldId id="1757" r:id="rId18"/>
    <p:sldId id="1758" r:id="rId19"/>
    <p:sldId id="1759" r:id="rId20"/>
    <p:sldId id="1741" r:id="rId21"/>
    <p:sldId id="1760" r:id="rId22"/>
    <p:sldId id="1742" r:id="rId23"/>
    <p:sldId id="1743" r:id="rId24"/>
    <p:sldId id="1737" r:id="rId25"/>
    <p:sldId id="281" r:id="rId26"/>
  </p:sldIdLst>
  <p:sldSz cx="9144000" cy="6858000" type="screen4x3"/>
  <p:notesSz cx="6797675" cy="9926638"/>
  <p:defaultTex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9F56"/>
    <a:srgbClr val="6B7685"/>
    <a:srgbClr val="CFB783"/>
    <a:srgbClr val="B9CDE5"/>
    <a:srgbClr val="000000"/>
    <a:srgbClr val="282828"/>
    <a:srgbClr val="6B7C85"/>
    <a:srgbClr val="D498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79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14C6A16-A0AD-A7D0-FF22-81FF18545B08}"/>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a:extLst>
              <a:ext uri="{FF2B5EF4-FFF2-40B4-BE49-F238E27FC236}">
                <a16:creationId xmlns:a16="http://schemas.microsoft.com/office/drawing/2014/main" id="{CF50C2E6-48F7-BFB0-AADB-F381147816DE}"/>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2CB84C7-39C2-4FBC-8977-3E53EF2AC4CE}" type="datetimeFigureOut">
              <a:rPr lang="fr-FR"/>
              <a:pPr>
                <a:defRPr/>
              </a:pPr>
              <a:t>07/04/2025</a:t>
            </a:fld>
            <a:endParaRPr lang="fr-FR"/>
          </a:p>
        </p:txBody>
      </p:sp>
      <p:sp>
        <p:nvSpPr>
          <p:cNvPr id="4" name="Espace réservé de l'image des diapositives 3">
            <a:extLst>
              <a:ext uri="{FF2B5EF4-FFF2-40B4-BE49-F238E27FC236}">
                <a16:creationId xmlns:a16="http://schemas.microsoft.com/office/drawing/2014/main" id="{1A7F353F-8489-D5DF-1747-7EA66A5D3579}"/>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621E809F-1AE3-EAA3-732D-1044666D6A73}"/>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25A9B272-12DC-1562-4430-ACCA10C99F87}"/>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r-FR"/>
          </a:p>
        </p:txBody>
      </p:sp>
      <p:sp>
        <p:nvSpPr>
          <p:cNvPr id="7" name="Espace réservé du numéro de diapositive 6">
            <a:extLst>
              <a:ext uri="{FF2B5EF4-FFF2-40B4-BE49-F238E27FC236}">
                <a16:creationId xmlns:a16="http://schemas.microsoft.com/office/drawing/2014/main" id="{5B5807AA-743E-3DB5-7AE9-431927E4FC57}"/>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43813DE-6B3B-419D-8145-A23ACB8B6F3C}"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92C38-FD3D-7EFB-9C4D-8423BB0A55E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E9C3195-80EB-93F3-21DB-93EB1C0BDF0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661C961-AE98-E593-FA8B-51F467D396E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2CF2719-F164-C9D3-D861-8A82EDCF132F}"/>
              </a:ext>
            </a:extLst>
          </p:cNvPr>
          <p:cNvSpPr>
            <a:spLocks noGrp="1"/>
          </p:cNvSpPr>
          <p:nvPr>
            <p:ph type="sldNum" sz="quarter" idx="5"/>
          </p:nvPr>
        </p:nvSpPr>
        <p:spPr/>
        <p:txBody>
          <a:bodyPr/>
          <a:lstStyle/>
          <a:p>
            <a:pPr>
              <a:defRPr/>
            </a:pPr>
            <a:fld id="{D43813DE-6B3B-419D-8145-A23ACB8B6F3C}" type="slidenum">
              <a:rPr lang="fr-FR" altLang="fr-FR" smtClean="0"/>
              <a:pPr>
                <a:defRPr/>
              </a:pPr>
              <a:t>6</a:t>
            </a:fld>
            <a:endParaRPr lang="fr-FR" altLang="fr-FR"/>
          </a:p>
        </p:txBody>
      </p:sp>
    </p:spTree>
    <p:extLst>
      <p:ext uri="{BB962C8B-B14F-4D97-AF65-F5344CB8AC3E}">
        <p14:creationId xmlns:p14="http://schemas.microsoft.com/office/powerpoint/2010/main" val="134743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D43813DE-6B3B-419D-8145-A23ACB8B6F3C}" type="slidenum">
              <a:rPr lang="fr-FR" altLang="fr-FR" smtClean="0"/>
              <a:pPr>
                <a:defRPr/>
              </a:pPr>
              <a:t>7</a:t>
            </a:fld>
            <a:endParaRPr lang="fr-FR" altLang="fr-FR"/>
          </a:p>
        </p:txBody>
      </p:sp>
    </p:spTree>
    <p:extLst>
      <p:ext uri="{BB962C8B-B14F-4D97-AF65-F5344CB8AC3E}">
        <p14:creationId xmlns:p14="http://schemas.microsoft.com/office/powerpoint/2010/main" val="1343322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AC19E-A072-49A9-E13E-4C89E96E799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2AFB37D-FC90-EE4C-0653-2C9843FD9A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EB5CF40-978F-0324-C5DD-379C43F0027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67DF8FE-F8E7-C28C-8838-50CC1D9982EB}"/>
              </a:ext>
            </a:extLst>
          </p:cNvPr>
          <p:cNvSpPr>
            <a:spLocks noGrp="1"/>
          </p:cNvSpPr>
          <p:nvPr>
            <p:ph type="sldNum" sz="quarter" idx="5"/>
          </p:nvPr>
        </p:nvSpPr>
        <p:spPr/>
        <p:txBody>
          <a:bodyPr/>
          <a:lstStyle/>
          <a:p>
            <a:pPr>
              <a:defRPr/>
            </a:pPr>
            <a:fld id="{D43813DE-6B3B-419D-8145-A23ACB8B6F3C}" type="slidenum">
              <a:rPr lang="fr-FR" altLang="fr-FR" smtClean="0"/>
              <a:pPr>
                <a:defRPr/>
              </a:pPr>
              <a:t>8</a:t>
            </a:fld>
            <a:endParaRPr lang="fr-FR" altLang="fr-FR"/>
          </a:p>
        </p:txBody>
      </p:sp>
    </p:spTree>
    <p:extLst>
      <p:ext uri="{BB962C8B-B14F-4D97-AF65-F5344CB8AC3E}">
        <p14:creationId xmlns:p14="http://schemas.microsoft.com/office/powerpoint/2010/main" val="2345755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A3029E7-45C6-2C65-14D2-75833AC075BC}"/>
              </a:ext>
            </a:extLst>
          </p:cNvPr>
          <p:cNvSpPr>
            <a:spLocks noGrp="1"/>
          </p:cNvSpPr>
          <p:nvPr>
            <p:ph type="dt" sz="half" idx="10"/>
          </p:nvPr>
        </p:nvSpPr>
        <p:spPr/>
        <p:txBody>
          <a:bodyPr/>
          <a:lstStyle>
            <a:lvl1pPr>
              <a:defRPr/>
            </a:lvl1pPr>
          </a:lstStyle>
          <a:p>
            <a:pPr>
              <a:defRPr/>
            </a:pPr>
            <a:fld id="{D77E1BE7-3270-4F16-9033-6CC5EA40CB87}" type="datetimeFigureOut">
              <a:rPr lang="fr-FR"/>
              <a:pPr>
                <a:defRPr/>
              </a:pPr>
              <a:t>07/04/2025</a:t>
            </a:fld>
            <a:endParaRPr lang="fr-FR"/>
          </a:p>
        </p:txBody>
      </p:sp>
      <p:sp>
        <p:nvSpPr>
          <p:cNvPr id="5" name="Espace réservé du pied de page 4">
            <a:extLst>
              <a:ext uri="{FF2B5EF4-FFF2-40B4-BE49-F238E27FC236}">
                <a16:creationId xmlns:a16="http://schemas.microsoft.com/office/drawing/2014/main" id="{B18AFBDF-CD92-103C-258E-867B922EE3E6}"/>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EA6A311B-C2D9-DBBE-DC44-FC2CBF1294D2}"/>
              </a:ext>
            </a:extLst>
          </p:cNvPr>
          <p:cNvSpPr>
            <a:spLocks noGrp="1"/>
          </p:cNvSpPr>
          <p:nvPr>
            <p:ph type="sldNum" sz="quarter" idx="12"/>
          </p:nvPr>
        </p:nvSpPr>
        <p:spPr/>
        <p:txBody>
          <a:bodyPr/>
          <a:lstStyle>
            <a:lvl1pPr>
              <a:defRPr/>
            </a:lvl1pPr>
          </a:lstStyle>
          <a:p>
            <a:pPr>
              <a:defRPr/>
            </a:pPr>
            <a:fld id="{221EC6D3-FB79-4DAE-AA42-D8D860CA8A56}" type="slidenum">
              <a:rPr lang="fr-FR" altLang="fr-FR"/>
              <a:pPr>
                <a:defRPr/>
              </a:pPr>
              <a:t>‹N°›</a:t>
            </a:fld>
            <a:endParaRPr lang="fr-FR" altLang="fr-FR"/>
          </a:p>
        </p:txBody>
      </p:sp>
    </p:spTree>
    <p:extLst>
      <p:ext uri="{BB962C8B-B14F-4D97-AF65-F5344CB8AC3E}">
        <p14:creationId xmlns:p14="http://schemas.microsoft.com/office/powerpoint/2010/main" val="2284475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A9CEFBB-6124-F37D-B763-60EF36C9B84B}"/>
              </a:ext>
            </a:extLst>
          </p:cNvPr>
          <p:cNvSpPr>
            <a:spLocks noGrp="1"/>
          </p:cNvSpPr>
          <p:nvPr>
            <p:ph type="dt" sz="half" idx="10"/>
          </p:nvPr>
        </p:nvSpPr>
        <p:spPr/>
        <p:txBody>
          <a:bodyPr/>
          <a:lstStyle>
            <a:lvl1pPr>
              <a:defRPr/>
            </a:lvl1pPr>
          </a:lstStyle>
          <a:p>
            <a:pPr>
              <a:defRPr/>
            </a:pPr>
            <a:fld id="{24BA391E-F961-4875-87D1-A261EA75D945}" type="datetimeFigureOut">
              <a:rPr lang="fr-FR"/>
              <a:pPr>
                <a:defRPr/>
              </a:pPr>
              <a:t>07/04/2025</a:t>
            </a:fld>
            <a:endParaRPr lang="fr-FR"/>
          </a:p>
        </p:txBody>
      </p:sp>
      <p:sp>
        <p:nvSpPr>
          <p:cNvPr id="5" name="Espace réservé du pied de page 4">
            <a:extLst>
              <a:ext uri="{FF2B5EF4-FFF2-40B4-BE49-F238E27FC236}">
                <a16:creationId xmlns:a16="http://schemas.microsoft.com/office/drawing/2014/main" id="{5D19E2A9-AB09-105D-ECC9-46E095324B8C}"/>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0F17E3B7-F0DC-CBAF-67C9-96BD41E9AC2D}"/>
              </a:ext>
            </a:extLst>
          </p:cNvPr>
          <p:cNvSpPr>
            <a:spLocks noGrp="1"/>
          </p:cNvSpPr>
          <p:nvPr>
            <p:ph type="sldNum" sz="quarter" idx="12"/>
          </p:nvPr>
        </p:nvSpPr>
        <p:spPr/>
        <p:txBody>
          <a:bodyPr/>
          <a:lstStyle>
            <a:lvl1pPr>
              <a:defRPr/>
            </a:lvl1pPr>
          </a:lstStyle>
          <a:p>
            <a:pPr>
              <a:defRPr/>
            </a:pPr>
            <a:fld id="{BFA95473-0077-45AF-ACC2-9048872CBD8B}" type="slidenum">
              <a:rPr lang="fr-FR" altLang="fr-FR"/>
              <a:pPr>
                <a:defRPr/>
              </a:pPr>
              <a:t>‹N°›</a:t>
            </a:fld>
            <a:endParaRPr lang="fr-FR" altLang="fr-FR"/>
          </a:p>
        </p:txBody>
      </p:sp>
    </p:spTree>
    <p:extLst>
      <p:ext uri="{BB962C8B-B14F-4D97-AF65-F5344CB8AC3E}">
        <p14:creationId xmlns:p14="http://schemas.microsoft.com/office/powerpoint/2010/main" val="2332763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062BD7B-5203-D5DA-5492-AA98078070C9}"/>
              </a:ext>
            </a:extLst>
          </p:cNvPr>
          <p:cNvSpPr>
            <a:spLocks noGrp="1"/>
          </p:cNvSpPr>
          <p:nvPr>
            <p:ph type="dt" sz="half" idx="10"/>
          </p:nvPr>
        </p:nvSpPr>
        <p:spPr/>
        <p:txBody>
          <a:bodyPr/>
          <a:lstStyle>
            <a:lvl1pPr>
              <a:defRPr/>
            </a:lvl1pPr>
          </a:lstStyle>
          <a:p>
            <a:pPr>
              <a:defRPr/>
            </a:pPr>
            <a:fld id="{66BBFAE6-F16A-44B4-B3CD-04CB640ABFB3}" type="datetimeFigureOut">
              <a:rPr lang="fr-FR"/>
              <a:pPr>
                <a:defRPr/>
              </a:pPr>
              <a:t>07/04/2025</a:t>
            </a:fld>
            <a:endParaRPr lang="fr-FR"/>
          </a:p>
        </p:txBody>
      </p:sp>
      <p:sp>
        <p:nvSpPr>
          <p:cNvPr id="5" name="Espace réservé du pied de page 4">
            <a:extLst>
              <a:ext uri="{FF2B5EF4-FFF2-40B4-BE49-F238E27FC236}">
                <a16:creationId xmlns:a16="http://schemas.microsoft.com/office/drawing/2014/main" id="{95E63A67-168A-B768-B00E-000569FD7C2C}"/>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E744626B-0713-DD8D-EA58-7B41BB266051}"/>
              </a:ext>
            </a:extLst>
          </p:cNvPr>
          <p:cNvSpPr>
            <a:spLocks noGrp="1"/>
          </p:cNvSpPr>
          <p:nvPr>
            <p:ph type="sldNum" sz="quarter" idx="12"/>
          </p:nvPr>
        </p:nvSpPr>
        <p:spPr/>
        <p:txBody>
          <a:bodyPr/>
          <a:lstStyle>
            <a:lvl1pPr>
              <a:defRPr/>
            </a:lvl1pPr>
          </a:lstStyle>
          <a:p>
            <a:pPr>
              <a:defRPr/>
            </a:pPr>
            <a:fld id="{86C9A422-78C9-4BFA-99C2-C53031124AE5}" type="slidenum">
              <a:rPr lang="fr-FR" altLang="fr-FR"/>
              <a:pPr>
                <a:defRPr/>
              </a:pPr>
              <a:t>‹N°›</a:t>
            </a:fld>
            <a:endParaRPr lang="fr-FR" altLang="fr-FR"/>
          </a:p>
        </p:txBody>
      </p:sp>
    </p:spTree>
    <p:extLst>
      <p:ext uri="{BB962C8B-B14F-4D97-AF65-F5344CB8AC3E}">
        <p14:creationId xmlns:p14="http://schemas.microsoft.com/office/powerpoint/2010/main" val="4009872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3BFA018D-7BB8-3648-E6D9-786C6752C52D}"/>
              </a:ext>
            </a:extLst>
          </p:cNvPr>
          <p:cNvSpPr>
            <a:spLocks noChangeArrowheads="1"/>
          </p:cNvSpPr>
          <p:nvPr/>
        </p:nvSpPr>
        <p:spPr bwMode="auto">
          <a:xfrm>
            <a:off x="5167313" y="1643063"/>
            <a:ext cx="3413125" cy="4665662"/>
          </a:xfrm>
          <a:prstGeom prst="rect">
            <a:avLst/>
          </a:prstGeom>
          <a:blipFill dpi="0" rotWithShape="1">
            <a:blip r:embed="rId2"/>
            <a:srcRect/>
            <a:stretch>
              <a:fillRect/>
            </a:stretch>
          </a:blipFill>
          <a:ln>
            <a:noFill/>
          </a:ln>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fr-FR" altLang="fr-FR"/>
          </a:p>
        </p:txBody>
      </p:sp>
      <p:sp>
        <p:nvSpPr>
          <p:cNvPr id="2" name="Holder 2"/>
          <p:cNvSpPr>
            <a:spLocks noGrp="1"/>
          </p:cNvSpPr>
          <p:nvPr>
            <p:ph type="ctrTitle"/>
          </p:nvPr>
        </p:nvSpPr>
        <p:spPr>
          <a:xfrm>
            <a:off x="152312" y="170441"/>
            <a:ext cx="8839377" cy="8225329"/>
          </a:xfrm>
          <a:prstGeom prst="rect">
            <a:avLst/>
          </a:prstGeom>
        </p:spPr>
        <p:txBody>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384721"/>
          </a:xfrm>
          <a:prstGeom prst="rect">
            <a:avLst/>
          </a:prstGeom>
        </p:spPr>
        <p:txBody>
          <a:bodyPr/>
          <a:lstStyle>
            <a:lvl1pPr>
              <a:defRPr/>
            </a:lvl1pPr>
          </a:lstStyle>
          <a:p>
            <a:endParaRPr/>
          </a:p>
        </p:txBody>
      </p:sp>
      <p:sp>
        <p:nvSpPr>
          <p:cNvPr id="5" name="Holder 4">
            <a:extLst>
              <a:ext uri="{FF2B5EF4-FFF2-40B4-BE49-F238E27FC236}">
                <a16:creationId xmlns:a16="http://schemas.microsoft.com/office/drawing/2014/main" id="{FB350494-4E60-07A4-4DFA-BA3C7AA7768E}"/>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6" name="Holder 5">
            <a:extLst>
              <a:ext uri="{FF2B5EF4-FFF2-40B4-BE49-F238E27FC236}">
                <a16:creationId xmlns:a16="http://schemas.microsoft.com/office/drawing/2014/main" id="{A1882938-976B-F6D1-2C53-1A4E20D84736}"/>
              </a:ext>
            </a:extLst>
          </p:cNvPr>
          <p:cNvSpPr>
            <a:spLocks noGrp="1"/>
          </p:cNvSpPr>
          <p:nvPr>
            <p:ph type="dt" sz="half" idx="11"/>
          </p:nvPr>
        </p:nvSpPr>
        <p:spPr/>
        <p:txBody>
          <a:bodyPr/>
          <a:lstStyle>
            <a:lvl1pPr algn="l">
              <a:defRPr>
                <a:solidFill>
                  <a:schemeClr val="tx1">
                    <a:tint val="75000"/>
                  </a:schemeClr>
                </a:solidFill>
              </a:defRPr>
            </a:lvl1pPr>
          </a:lstStyle>
          <a:p>
            <a:pPr>
              <a:defRPr/>
            </a:pPr>
            <a:fld id="{B6666429-0DFF-48A3-91C7-7872B70565F3}" type="datetimeFigureOut">
              <a:rPr lang="en-US"/>
              <a:pPr>
                <a:defRPr/>
              </a:pPr>
              <a:t>4/7/2025</a:t>
            </a:fld>
            <a:endParaRPr lang="en-US"/>
          </a:p>
        </p:txBody>
      </p:sp>
      <p:sp>
        <p:nvSpPr>
          <p:cNvPr id="7" name="Holder 6">
            <a:extLst>
              <a:ext uri="{FF2B5EF4-FFF2-40B4-BE49-F238E27FC236}">
                <a16:creationId xmlns:a16="http://schemas.microsoft.com/office/drawing/2014/main" id="{32294B77-491C-F365-DE27-C184310DD709}"/>
              </a:ext>
            </a:extLst>
          </p:cNvPr>
          <p:cNvSpPr>
            <a:spLocks noGrp="1"/>
          </p:cNvSpPr>
          <p:nvPr>
            <p:ph type="sldNum" sz="quarter" idx="12"/>
          </p:nvPr>
        </p:nvSpPr>
        <p:spPr/>
        <p:txBody>
          <a:bodyPr/>
          <a:lstStyle>
            <a:lvl1pPr algn="r">
              <a:defRPr>
                <a:solidFill>
                  <a:schemeClr val="tx1">
                    <a:tint val="75000"/>
                  </a:schemeClr>
                </a:solidFill>
              </a:defRPr>
            </a:lvl1pPr>
          </a:lstStyle>
          <a:p>
            <a:pPr>
              <a:defRPr/>
            </a:pPr>
            <a:fld id="{F50F00E2-E0AA-44C5-94AC-F75DD56F31BC}" type="slidenum">
              <a:rPr/>
              <a:pPr>
                <a:defRPr/>
              </a:pPr>
              <a:t>‹N°›</a:t>
            </a:fld>
            <a:endParaRPr/>
          </a:p>
        </p:txBody>
      </p:sp>
    </p:spTree>
    <p:extLst>
      <p:ext uri="{BB962C8B-B14F-4D97-AF65-F5344CB8AC3E}">
        <p14:creationId xmlns:p14="http://schemas.microsoft.com/office/powerpoint/2010/main" val="2721402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35516" y="-546626"/>
            <a:ext cx="4374515" cy="4112664"/>
          </a:xfrm>
        </p:spPr>
        <p:txBody>
          <a:bodyPr/>
          <a:lstStyle>
            <a:lvl1pPr>
              <a:defRPr sz="26725" b="1" i="0">
                <a:solidFill>
                  <a:srgbClr val="C1D000"/>
                </a:solidFill>
                <a:latin typeface="Trebuchet MS"/>
                <a:cs typeface="Trebuchet MS"/>
              </a:defRPr>
            </a:lvl1pPr>
          </a:lstStyle>
          <a:p>
            <a:endParaRPr/>
          </a:p>
        </p:txBody>
      </p:sp>
      <p:sp>
        <p:nvSpPr>
          <p:cNvPr id="3" name="Holder 3"/>
          <p:cNvSpPr>
            <a:spLocks noGrp="1"/>
          </p:cNvSpPr>
          <p:nvPr>
            <p:ph type="body" idx="1"/>
          </p:nvPr>
        </p:nvSpPr>
        <p:spPr>
          <a:xfrm>
            <a:off x="717132" y="1717634"/>
            <a:ext cx="7709737" cy="192360"/>
          </a:xfrm>
        </p:spPr>
        <p:txBody>
          <a:bodyPr/>
          <a:lstStyle>
            <a:lvl1pPr>
              <a:defRPr sz="1250" b="0" i="0">
                <a:solidFill>
                  <a:schemeClr val="tx1"/>
                </a:solidFill>
                <a:latin typeface="Gill Sans MT"/>
                <a:cs typeface="Gill Sans MT"/>
              </a:defRPr>
            </a:lvl1pPr>
          </a:lstStyle>
          <a:p>
            <a:endParaRPr/>
          </a:p>
        </p:txBody>
      </p:sp>
      <p:sp>
        <p:nvSpPr>
          <p:cNvPr id="4" name="Holder 4">
            <a:extLst>
              <a:ext uri="{FF2B5EF4-FFF2-40B4-BE49-F238E27FC236}">
                <a16:creationId xmlns:a16="http://schemas.microsoft.com/office/drawing/2014/main" id="{E7905EC5-292D-6133-2D3D-D5AB00C8089C}"/>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C55A5D82-3B02-8B1A-F69F-5407F3E3054C}"/>
              </a:ext>
            </a:extLst>
          </p:cNvPr>
          <p:cNvSpPr>
            <a:spLocks noGrp="1"/>
          </p:cNvSpPr>
          <p:nvPr>
            <p:ph type="dt" sz="half" idx="11"/>
          </p:nvPr>
        </p:nvSpPr>
        <p:spPr/>
        <p:txBody>
          <a:bodyPr/>
          <a:lstStyle>
            <a:lvl1pPr>
              <a:defRPr/>
            </a:lvl1pPr>
          </a:lstStyle>
          <a:p>
            <a:pPr>
              <a:defRPr/>
            </a:pPr>
            <a:fld id="{1F0ADA22-4759-449C-A4DE-CAD6F3D9E13C}" type="datetimeFigureOut">
              <a:rPr lang="en-US"/>
              <a:pPr>
                <a:defRPr/>
              </a:pPr>
              <a:t>4/7/2025</a:t>
            </a:fld>
            <a:endParaRPr lang="en-US"/>
          </a:p>
        </p:txBody>
      </p:sp>
      <p:sp>
        <p:nvSpPr>
          <p:cNvPr id="6" name="Holder 6">
            <a:extLst>
              <a:ext uri="{FF2B5EF4-FFF2-40B4-BE49-F238E27FC236}">
                <a16:creationId xmlns:a16="http://schemas.microsoft.com/office/drawing/2014/main" id="{79D38AB7-B9B0-B4FB-4577-C96D5A6476B4}"/>
              </a:ext>
            </a:extLst>
          </p:cNvPr>
          <p:cNvSpPr>
            <a:spLocks noGrp="1"/>
          </p:cNvSpPr>
          <p:nvPr>
            <p:ph type="sldNum" sz="quarter" idx="12"/>
          </p:nvPr>
        </p:nvSpPr>
        <p:spPr/>
        <p:txBody>
          <a:bodyPr/>
          <a:lstStyle>
            <a:lvl1pPr>
              <a:defRPr/>
            </a:lvl1pPr>
          </a:lstStyle>
          <a:p>
            <a:pPr>
              <a:defRPr/>
            </a:pPr>
            <a:fld id="{4BF480D8-2FB7-4847-B2FE-F56950C89028}" type="slidenum">
              <a:rPr/>
              <a:pPr>
                <a:defRPr/>
              </a:pPr>
              <a:t>‹N°›</a:t>
            </a:fld>
            <a:endParaRPr/>
          </a:p>
        </p:txBody>
      </p:sp>
    </p:spTree>
    <p:extLst>
      <p:ext uri="{BB962C8B-B14F-4D97-AF65-F5344CB8AC3E}">
        <p14:creationId xmlns:p14="http://schemas.microsoft.com/office/powerpoint/2010/main" val="1626479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23D840A2-7D98-D1D8-514B-3F63419FD7F6}"/>
              </a:ext>
            </a:extLst>
          </p:cNvPr>
          <p:cNvSpPr>
            <a:spLocks noChangeArrowheads="1"/>
          </p:cNvSpPr>
          <p:nvPr/>
        </p:nvSpPr>
        <p:spPr bwMode="auto">
          <a:xfrm>
            <a:off x="0" y="4875213"/>
            <a:ext cx="2665413" cy="1985962"/>
          </a:xfrm>
          <a:prstGeom prst="rect">
            <a:avLst/>
          </a:prstGeom>
          <a:blipFill dpi="0" rotWithShape="1">
            <a:blip r:embed="rId2"/>
            <a:srcRect/>
            <a:stretch>
              <a:fillRect/>
            </a:stretch>
          </a:blipFill>
          <a:ln>
            <a:noFill/>
          </a:ln>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fr-FR" altLang="fr-FR"/>
          </a:p>
        </p:txBody>
      </p:sp>
      <p:sp>
        <p:nvSpPr>
          <p:cNvPr id="6" name="bk object 18">
            <a:extLst>
              <a:ext uri="{FF2B5EF4-FFF2-40B4-BE49-F238E27FC236}">
                <a16:creationId xmlns:a16="http://schemas.microsoft.com/office/drawing/2014/main" id="{A63F07C4-C85B-6BAF-D086-DAFF6E557CA1}"/>
              </a:ext>
            </a:extLst>
          </p:cNvPr>
          <p:cNvSpPr>
            <a:spLocks noChangeArrowheads="1"/>
          </p:cNvSpPr>
          <p:nvPr/>
        </p:nvSpPr>
        <p:spPr bwMode="auto">
          <a:xfrm>
            <a:off x="8001000" y="0"/>
            <a:ext cx="1139825" cy="8382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fr-FR" altLang="fr-FR"/>
          </a:p>
        </p:txBody>
      </p:sp>
      <p:sp>
        <p:nvSpPr>
          <p:cNvPr id="7" name="bk object 19">
            <a:extLst>
              <a:ext uri="{FF2B5EF4-FFF2-40B4-BE49-F238E27FC236}">
                <a16:creationId xmlns:a16="http://schemas.microsoft.com/office/drawing/2014/main" id="{A462AF01-192C-5FEE-6F65-D1A3A7C23D0D}"/>
              </a:ext>
            </a:extLst>
          </p:cNvPr>
          <p:cNvSpPr>
            <a:spLocks noChangeArrowheads="1"/>
          </p:cNvSpPr>
          <p:nvPr/>
        </p:nvSpPr>
        <p:spPr bwMode="auto">
          <a:xfrm>
            <a:off x="2725738" y="1549400"/>
            <a:ext cx="2381250" cy="1320800"/>
          </a:xfrm>
          <a:prstGeom prst="rect">
            <a:avLst/>
          </a:prstGeom>
          <a:blipFill dpi="0" rotWithShape="1">
            <a:blip r:embed="rId4"/>
            <a:srcRect/>
            <a:stretch>
              <a:fillRect/>
            </a:stretch>
          </a:blipFill>
          <a:ln>
            <a:noFill/>
          </a:ln>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fr-FR" altLang="fr-FR"/>
          </a:p>
        </p:txBody>
      </p:sp>
      <p:sp>
        <p:nvSpPr>
          <p:cNvPr id="8" name="bk object 20">
            <a:extLst>
              <a:ext uri="{FF2B5EF4-FFF2-40B4-BE49-F238E27FC236}">
                <a16:creationId xmlns:a16="http://schemas.microsoft.com/office/drawing/2014/main" id="{11E4AEC3-7F0D-08C5-08EF-49E3A5AFF227}"/>
              </a:ext>
            </a:extLst>
          </p:cNvPr>
          <p:cNvSpPr>
            <a:spLocks noChangeArrowheads="1"/>
          </p:cNvSpPr>
          <p:nvPr/>
        </p:nvSpPr>
        <p:spPr bwMode="auto">
          <a:xfrm>
            <a:off x="2725738" y="3028950"/>
            <a:ext cx="2381250" cy="2794000"/>
          </a:xfrm>
          <a:prstGeom prst="rect">
            <a:avLst/>
          </a:prstGeom>
          <a:blipFill dpi="0" rotWithShape="1">
            <a:blip r:embed="rId5"/>
            <a:srcRect/>
            <a:stretch>
              <a:fillRect/>
            </a:stretch>
          </a:blipFill>
          <a:ln>
            <a:noFill/>
          </a:ln>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fr-FR" altLang="fr-FR"/>
          </a:p>
        </p:txBody>
      </p:sp>
      <p:sp>
        <p:nvSpPr>
          <p:cNvPr id="9" name="bk object 21">
            <a:extLst>
              <a:ext uri="{FF2B5EF4-FFF2-40B4-BE49-F238E27FC236}">
                <a16:creationId xmlns:a16="http://schemas.microsoft.com/office/drawing/2014/main" id="{307864D4-3940-DD16-223E-15815AAA1D9D}"/>
              </a:ext>
            </a:extLst>
          </p:cNvPr>
          <p:cNvSpPr>
            <a:spLocks noChangeArrowheads="1"/>
          </p:cNvSpPr>
          <p:nvPr/>
        </p:nvSpPr>
        <p:spPr bwMode="auto">
          <a:xfrm>
            <a:off x="5226050" y="1549400"/>
            <a:ext cx="1190625" cy="2139950"/>
          </a:xfrm>
          <a:prstGeom prst="rect">
            <a:avLst/>
          </a:prstGeom>
          <a:blipFill dpi="0" rotWithShape="1">
            <a:blip r:embed="rId6"/>
            <a:srcRect/>
            <a:stretch>
              <a:fillRect/>
            </a:stretch>
          </a:blipFill>
          <a:ln>
            <a:noFill/>
          </a:ln>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fr-FR" altLang="fr-FR"/>
          </a:p>
        </p:txBody>
      </p:sp>
      <p:sp>
        <p:nvSpPr>
          <p:cNvPr id="10" name="bk object 22">
            <a:extLst>
              <a:ext uri="{FF2B5EF4-FFF2-40B4-BE49-F238E27FC236}">
                <a16:creationId xmlns:a16="http://schemas.microsoft.com/office/drawing/2014/main" id="{0714EE77-F4A6-E4BF-E931-C41E0972C522}"/>
              </a:ext>
            </a:extLst>
          </p:cNvPr>
          <p:cNvSpPr>
            <a:spLocks noChangeArrowheads="1"/>
          </p:cNvSpPr>
          <p:nvPr/>
        </p:nvSpPr>
        <p:spPr bwMode="auto">
          <a:xfrm>
            <a:off x="5226050" y="3848100"/>
            <a:ext cx="1190625" cy="1974850"/>
          </a:xfrm>
          <a:prstGeom prst="rect">
            <a:avLst/>
          </a:prstGeom>
          <a:blipFill dpi="0" rotWithShape="1">
            <a:blip r:embed="rId7"/>
            <a:srcRect/>
            <a:stretch>
              <a:fillRect/>
            </a:stretch>
          </a:blipFill>
          <a:ln>
            <a:noFill/>
          </a:ln>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fr-FR" altLang="fr-FR"/>
          </a:p>
        </p:txBody>
      </p:sp>
      <p:pic>
        <p:nvPicPr>
          <p:cNvPr id="11" name="Image 12">
            <a:extLst>
              <a:ext uri="{FF2B5EF4-FFF2-40B4-BE49-F238E27FC236}">
                <a16:creationId xmlns:a16="http://schemas.microsoft.com/office/drawing/2014/main" id="{86B99A5A-A1BB-8C30-9708-33CD10CF7364}"/>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842250" y="6019800"/>
            <a:ext cx="121443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title"/>
          </p:nvPr>
        </p:nvSpPr>
        <p:spPr>
          <a:xfrm>
            <a:off x="335516" y="-546626"/>
            <a:ext cx="4374515" cy="4112664"/>
          </a:xfrm>
        </p:spPr>
        <p:txBody>
          <a:bodyPr/>
          <a:lstStyle>
            <a:lvl1pPr>
              <a:defRPr sz="26725" b="1" i="0">
                <a:solidFill>
                  <a:srgbClr val="C1D000"/>
                </a:solidFill>
                <a:latin typeface="Trebuchet MS"/>
                <a:cs typeface="Trebuchet MS"/>
              </a:defRPr>
            </a:lvl1pPr>
          </a:lstStyle>
          <a:p>
            <a:endParaRPr/>
          </a:p>
        </p:txBody>
      </p:sp>
      <p:sp>
        <p:nvSpPr>
          <p:cNvPr id="3" name="Holder 3"/>
          <p:cNvSpPr>
            <a:spLocks noGrp="1"/>
          </p:cNvSpPr>
          <p:nvPr>
            <p:ph sz="half" idx="2"/>
          </p:nvPr>
        </p:nvSpPr>
        <p:spPr>
          <a:xfrm>
            <a:off x="457200" y="1577340"/>
            <a:ext cx="3977640" cy="384721"/>
          </a:xfrm>
          <a:prstGeom prst="rect">
            <a:avLst/>
          </a:prstGeom>
        </p:spPr>
        <p:txBody>
          <a:bodyPr/>
          <a:lstStyle>
            <a:lvl1pPr>
              <a:defRPr/>
            </a:lvl1pPr>
          </a:lstStyle>
          <a:p>
            <a:endParaRPr/>
          </a:p>
        </p:txBody>
      </p:sp>
      <p:sp>
        <p:nvSpPr>
          <p:cNvPr id="4" name="Holder 4"/>
          <p:cNvSpPr>
            <a:spLocks noGrp="1"/>
          </p:cNvSpPr>
          <p:nvPr>
            <p:ph sz="half" idx="3"/>
          </p:nvPr>
        </p:nvSpPr>
        <p:spPr>
          <a:xfrm>
            <a:off x="4709160" y="1577340"/>
            <a:ext cx="3977640" cy="384721"/>
          </a:xfrm>
          <a:prstGeom prst="rect">
            <a:avLst/>
          </a:prstGeom>
        </p:spPr>
        <p:txBody>
          <a:bodyPr/>
          <a:lstStyle>
            <a:lvl1pPr>
              <a:defRPr/>
            </a:lvl1pPr>
          </a:lstStyle>
          <a:p>
            <a:endParaRPr/>
          </a:p>
        </p:txBody>
      </p:sp>
      <p:sp>
        <p:nvSpPr>
          <p:cNvPr id="12" name="Holder 5">
            <a:extLst>
              <a:ext uri="{FF2B5EF4-FFF2-40B4-BE49-F238E27FC236}">
                <a16:creationId xmlns:a16="http://schemas.microsoft.com/office/drawing/2014/main" id="{4D452C97-C1FC-FBEC-324E-BFB56EEDC8C6}"/>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13" name="Holder 6">
            <a:extLst>
              <a:ext uri="{FF2B5EF4-FFF2-40B4-BE49-F238E27FC236}">
                <a16:creationId xmlns:a16="http://schemas.microsoft.com/office/drawing/2014/main" id="{4ACF732C-5C49-85AF-21D2-B294D7612478}"/>
              </a:ext>
            </a:extLst>
          </p:cNvPr>
          <p:cNvSpPr>
            <a:spLocks noGrp="1"/>
          </p:cNvSpPr>
          <p:nvPr>
            <p:ph type="dt" sz="half" idx="11"/>
          </p:nvPr>
        </p:nvSpPr>
        <p:spPr/>
        <p:txBody>
          <a:bodyPr/>
          <a:lstStyle>
            <a:lvl1pPr algn="l">
              <a:defRPr>
                <a:solidFill>
                  <a:schemeClr val="tx1">
                    <a:tint val="75000"/>
                  </a:schemeClr>
                </a:solidFill>
              </a:defRPr>
            </a:lvl1pPr>
          </a:lstStyle>
          <a:p>
            <a:pPr>
              <a:defRPr/>
            </a:pPr>
            <a:fld id="{4A3BB9AF-4FEE-4910-B365-7919B0E21F33}" type="datetimeFigureOut">
              <a:rPr lang="en-US"/>
              <a:pPr>
                <a:defRPr/>
              </a:pPr>
              <a:t>4/7/2025</a:t>
            </a:fld>
            <a:endParaRPr lang="en-US"/>
          </a:p>
        </p:txBody>
      </p:sp>
      <p:sp>
        <p:nvSpPr>
          <p:cNvPr id="14" name="Holder 7">
            <a:extLst>
              <a:ext uri="{FF2B5EF4-FFF2-40B4-BE49-F238E27FC236}">
                <a16:creationId xmlns:a16="http://schemas.microsoft.com/office/drawing/2014/main" id="{D2EC683B-5D26-3198-54B0-A68A630A8467}"/>
              </a:ext>
            </a:extLst>
          </p:cNvPr>
          <p:cNvSpPr>
            <a:spLocks noGrp="1"/>
          </p:cNvSpPr>
          <p:nvPr>
            <p:ph type="sldNum" sz="quarter" idx="12"/>
          </p:nvPr>
        </p:nvSpPr>
        <p:spPr/>
        <p:txBody>
          <a:bodyPr/>
          <a:lstStyle>
            <a:lvl1pPr algn="r">
              <a:defRPr>
                <a:solidFill>
                  <a:schemeClr val="tx1">
                    <a:tint val="75000"/>
                  </a:schemeClr>
                </a:solidFill>
              </a:defRPr>
            </a:lvl1pPr>
          </a:lstStyle>
          <a:p>
            <a:pPr>
              <a:defRPr/>
            </a:pPr>
            <a:fld id="{E7FB627D-D0CB-4565-AFB2-FA269519E9E4}" type="slidenum">
              <a:rPr/>
              <a:pPr>
                <a:defRPr/>
              </a:pPr>
              <a:t>‹N°›</a:t>
            </a:fld>
            <a:endParaRPr/>
          </a:p>
        </p:txBody>
      </p:sp>
    </p:spTree>
    <p:extLst>
      <p:ext uri="{BB962C8B-B14F-4D97-AF65-F5344CB8AC3E}">
        <p14:creationId xmlns:p14="http://schemas.microsoft.com/office/powerpoint/2010/main" val="3190943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35516" y="-546626"/>
            <a:ext cx="4374515" cy="4112664"/>
          </a:xfrm>
        </p:spPr>
        <p:txBody>
          <a:bodyPr/>
          <a:lstStyle>
            <a:lvl1pPr>
              <a:defRPr sz="26725" b="1" i="0">
                <a:solidFill>
                  <a:srgbClr val="C1D000"/>
                </a:solidFill>
                <a:latin typeface="Trebuchet MS"/>
                <a:cs typeface="Trebuchet MS"/>
              </a:defRPr>
            </a:lvl1pPr>
          </a:lstStyle>
          <a:p>
            <a:endParaRPr/>
          </a:p>
        </p:txBody>
      </p:sp>
      <p:sp>
        <p:nvSpPr>
          <p:cNvPr id="3" name="Holder 4">
            <a:extLst>
              <a:ext uri="{FF2B5EF4-FFF2-40B4-BE49-F238E27FC236}">
                <a16:creationId xmlns:a16="http://schemas.microsoft.com/office/drawing/2014/main" id="{81E4870F-96A6-691F-9AB3-0B5F0DB8CB30}"/>
              </a:ext>
            </a:extLst>
          </p:cNvPr>
          <p:cNvSpPr>
            <a:spLocks noGrp="1"/>
          </p:cNvSpPr>
          <p:nvPr>
            <p:ph type="ftr" sz="quarter" idx="10"/>
          </p:nvPr>
        </p:nvSpPr>
        <p:spPr/>
        <p:txBody>
          <a:bodyPr/>
          <a:lstStyle>
            <a:lvl1pPr>
              <a:defRPr/>
            </a:lvl1pPr>
          </a:lstStyle>
          <a:p>
            <a:pPr>
              <a:defRPr/>
            </a:pPr>
            <a:endParaRPr/>
          </a:p>
        </p:txBody>
      </p:sp>
      <p:sp>
        <p:nvSpPr>
          <p:cNvPr id="4" name="Holder 5">
            <a:extLst>
              <a:ext uri="{FF2B5EF4-FFF2-40B4-BE49-F238E27FC236}">
                <a16:creationId xmlns:a16="http://schemas.microsoft.com/office/drawing/2014/main" id="{A8117D30-8CFE-B373-131D-E9FA7FCE3F48}"/>
              </a:ext>
            </a:extLst>
          </p:cNvPr>
          <p:cNvSpPr>
            <a:spLocks noGrp="1"/>
          </p:cNvSpPr>
          <p:nvPr>
            <p:ph type="dt" sz="half" idx="11"/>
          </p:nvPr>
        </p:nvSpPr>
        <p:spPr/>
        <p:txBody>
          <a:bodyPr/>
          <a:lstStyle>
            <a:lvl1pPr>
              <a:defRPr/>
            </a:lvl1pPr>
          </a:lstStyle>
          <a:p>
            <a:pPr>
              <a:defRPr/>
            </a:pPr>
            <a:fld id="{EAE77C38-58F0-4443-8A5A-AD643B728BCD}" type="datetimeFigureOut">
              <a:rPr lang="en-US"/>
              <a:pPr>
                <a:defRPr/>
              </a:pPr>
              <a:t>4/7/2025</a:t>
            </a:fld>
            <a:endParaRPr lang="en-US"/>
          </a:p>
        </p:txBody>
      </p:sp>
      <p:sp>
        <p:nvSpPr>
          <p:cNvPr id="5" name="Holder 6">
            <a:extLst>
              <a:ext uri="{FF2B5EF4-FFF2-40B4-BE49-F238E27FC236}">
                <a16:creationId xmlns:a16="http://schemas.microsoft.com/office/drawing/2014/main" id="{274D10EA-9EDE-0521-1B6B-BD5A26AD0E87}"/>
              </a:ext>
            </a:extLst>
          </p:cNvPr>
          <p:cNvSpPr>
            <a:spLocks noGrp="1"/>
          </p:cNvSpPr>
          <p:nvPr>
            <p:ph type="sldNum" sz="quarter" idx="12"/>
          </p:nvPr>
        </p:nvSpPr>
        <p:spPr/>
        <p:txBody>
          <a:bodyPr/>
          <a:lstStyle>
            <a:lvl1pPr>
              <a:defRPr/>
            </a:lvl1pPr>
          </a:lstStyle>
          <a:p>
            <a:pPr>
              <a:defRPr/>
            </a:pPr>
            <a:fld id="{E9FF0F78-3B3A-42DD-9984-B131323A0B13}" type="slidenum">
              <a:rPr/>
              <a:pPr>
                <a:defRPr/>
              </a:pPr>
              <a:t>‹N°›</a:t>
            </a:fld>
            <a:endParaRPr/>
          </a:p>
        </p:txBody>
      </p:sp>
    </p:spTree>
    <p:extLst>
      <p:ext uri="{BB962C8B-B14F-4D97-AF65-F5344CB8AC3E}">
        <p14:creationId xmlns:p14="http://schemas.microsoft.com/office/powerpoint/2010/main" val="3937744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bk object 16">
            <a:extLst>
              <a:ext uri="{FF2B5EF4-FFF2-40B4-BE49-F238E27FC236}">
                <a16:creationId xmlns:a16="http://schemas.microsoft.com/office/drawing/2014/main" id="{F659E742-4459-2CD6-9182-9AA9C2FF622C}"/>
              </a:ext>
            </a:extLst>
          </p:cNvPr>
          <p:cNvSpPr>
            <a:spLocks/>
          </p:cNvSpPr>
          <p:nvPr/>
        </p:nvSpPr>
        <p:spPr bwMode="auto">
          <a:xfrm>
            <a:off x="0" y="0"/>
            <a:ext cx="1703388" cy="1171575"/>
          </a:xfrm>
          <a:custGeom>
            <a:avLst/>
            <a:gdLst>
              <a:gd name="T0" fmla="*/ 0 w 3408045"/>
              <a:gd name="T1" fmla="*/ 1 h 1758314"/>
              <a:gd name="T2" fmla="*/ 0 w 3408045"/>
              <a:gd name="T3" fmla="*/ 1 h 1758314"/>
              <a:gd name="T4" fmla="*/ 0 w 3408045"/>
              <a:gd name="T5" fmla="*/ 1 h 1758314"/>
              <a:gd name="T6" fmla="*/ 0 w 3408045"/>
              <a:gd name="T7" fmla="*/ 1 h 1758314"/>
              <a:gd name="T8" fmla="*/ 0 w 3408045"/>
              <a:gd name="T9" fmla="*/ 1 h 1758314"/>
              <a:gd name="T10" fmla="*/ 0 w 3408045"/>
              <a:gd name="T11" fmla="*/ 1 h 1758314"/>
              <a:gd name="T12" fmla="*/ 0 w 3408045"/>
              <a:gd name="T13" fmla="*/ 1 h 1758314"/>
              <a:gd name="T14" fmla="*/ 0 w 3408045"/>
              <a:gd name="T15" fmla="*/ 1 h 1758314"/>
              <a:gd name="T16" fmla="*/ 0 w 3408045"/>
              <a:gd name="T17" fmla="*/ 1 h 1758314"/>
              <a:gd name="T18" fmla="*/ 0 w 3408045"/>
              <a:gd name="T19" fmla="*/ 1 h 1758314"/>
              <a:gd name="T20" fmla="*/ 0 w 3408045"/>
              <a:gd name="T21" fmla="*/ 1 h 1758314"/>
              <a:gd name="T22" fmla="*/ 0 w 3408045"/>
              <a:gd name="T23" fmla="*/ 1 h 1758314"/>
              <a:gd name="T24" fmla="*/ 0 w 3408045"/>
              <a:gd name="T25" fmla="*/ 1 h 1758314"/>
              <a:gd name="T26" fmla="*/ 0 w 3408045"/>
              <a:gd name="T27" fmla="*/ 1 h 1758314"/>
              <a:gd name="T28" fmla="*/ 0 w 3408045"/>
              <a:gd name="T29" fmla="*/ 1 h 1758314"/>
              <a:gd name="T30" fmla="*/ 0 w 3408045"/>
              <a:gd name="T31" fmla="*/ 1 h 1758314"/>
              <a:gd name="T32" fmla="*/ 0 w 3408045"/>
              <a:gd name="T33" fmla="*/ 1 h 1758314"/>
              <a:gd name="T34" fmla="*/ 0 w 3408045"/>
              <a:gd name="T35" fmla="*/ 1 h 1758314"/>
              <a:gd name="T36" fmla="*/ 0 w 3408045"/>
              <a:gd name="T37" fmla="*/ 1 h 1758314"/>
              <a:gd name="T38" fmla="*/ 0 w 3408045"/>
              <a:gd name="T39" fmla="*/ 1 h 1758314"/>
              <a:gd name="T40" fmla="*/ 0 w 3408045"/>
              <a:gd name="T41" fmla="*/ 1 h 1758314"/>
              <a:gd name="T42" fmla="*/ 0 w 3408045"/>
              <a:gd name="T43" fmla="*/ 1 h 1758314"/>
              <a:gd name="T44" fmla="*/ 0 w 3408045"/>
              <a:gd name="T45" fmla="*/ 1 h 1758314"/>
              <a:gd name="T46" fmla="*/ 0 w 3408045"/>
              <a:gd name="T47" fmla="*/ 1 h 1758314"/>
              <a:gd name="T48" fmla="*/ 0 w 3408045"/>
              <a:gd name="T49" fmla="*/ 1 h 1758314"/>
              <a:gd name="T50" fmla="*/ 0 w 3408045"/>
              <a:gd name="T51" fmla="*/ 1 h 1758314"/>
              <a:gd name="T52" fmla="*/ 0 w 3408045"/>
              <a:gd name="T53" fmla="*/ 1 h 1758314"/>
              <a:gd name="T54" fmla="*/ 0 w 3408045"/>
              <a:gd name="T55" fmla="*/ 1 h 1758314"/>
              <a:gd name="T56" fmla="*/ 0 w 3408045"/>
              <a:gd name="T57" fmla="*/ 1 h 1758314"/>
              <a:gd name="T58" fmla="*/ 0 w 3408045"/>
              <a:gd name="T59" fmla="*/ 1 h 1758314"/>
              <a:gd name="T60" fmla="*/ 0 w 3408045"/>
              <a:gd name="T61" fmla="*/ 1 h 1758314"/>
              <a:gd name="T62" fmla="*/ 0 w 3408045"/>
              <a:gd name="T63" fmla="*/ 1 h 1758314"/>
              <a:gd name="T64" fmla="*/ 0 w 3408045"/>
              <a:gd name="T65" fmla="*/ 1 h 1758314"/>
              <a:gd name="T66" fmla="*/ 0 w 3408045"/>
              <a:gd name="T67" fmla="*/ 1 h 1758314"/>
              <a:gd name="T68" fmla="*/ 0 w 3408045"/>
              <a:gd name="T69" fmla="*/ 1 h 1758314"/>
              <a:gd name="T70" fmla="*/ 0 w 3408045"/>
              <a:gd name="T71" fmla="*/ 1 h 1758314"/>
              <a:gd name="T72" fmla="*/ 0 w 3408045"/>
              <a:gd name="T73" fmla="*/ 1 h 1758314"/>
              <a:gd name="T74" fmla="*/ 0 w 3408045"/>
              <a:gd name="T75" fmla="*/ 1 h 1758314"/>
              <a:gd name="T76" fmla="*/ 0 w 3408045"/>
              <a:gd name="T77" fmla="*/ 1 h 1758314"/>
              <a:gd name="T78" fmla="*/ 0 w 3408045"/>
              <a:gd name="T79" fmla="*/ 1 h 1758314"/>
              <a:gd name="T80" fmla="*/ 0 w 3408045"/>
              <a:gd name="T81" fmla="*/ 1 h 1758314"/>
              <a:gd name="T82" fmla="*/ 0 w 3408045"/>
              <a:gd name="T83" fmla="*/ 1 h 1758314"/>
              <a:gd name="T84" fmla="*/ 0 w 3408045"/>
              <a:gd name="T85" fmla="*/ 1 h 1758314"/>
              <a:gd name="T86" fmla="*/ 0 w 3408045"/>
              <a:gd name="T87" fmla="*/ 1 h 1758314"/>
              <a:gd name="T88" fmla="*/ 0 w 3408045"/>
              <a:gd name="T89" fmla="*/ 1 h 1758314"/>
              <a:gd name="T90" fmla="*/ 0 w 3408045"/>
              <a:gd name="T91" fmla="*/ 1 h 1758314"/>
              <a:gd name="T92" fmla="*/ 0 w 3408045"/>
              <a:gd name="T93" fmla="*/ 1 h 1758314"/>
              <a:gd name="T94" fmla="*/ 0 w 3408045"/>
              <a:gd name="T95" fmla="*/ 1 h 1758314"/>
              <a:gd name="T96" fmla="*/ 0 w 3408045"/>
              <a:gd name="T97" fmla="*/ 1 h 1758314"/>
              <a:gd name="T98" fmla="*/ 0 w 3408045"/>
              <a:gd name="T99" fmla="*/ 1 h 1758314"/>
              <a:gd name="T100" fmla="*/ 0 w 3408045"/>
              <a:gd name="T101" fmla="*/ 1 h 1758314"/>
              <a:gd name="T102" fmla="*/ 0 w 3408045"/>
              <a:gd name="T103" fmla="*/ 1 h 1758314"/>
              <a:gd name="T104" fmla="*/ 0 w 3408045"/>
              <a:gd name="T105" fmla="*/ 1 h 1758314"/>
              <a:gd name="T106" fmla="*/ 0 w 3408045"/>
              <a:gd name="T107" fmla="*/ 1 h 1758314"/>
              <a:gd name="T108" fmla="*/ 0 w 3408045"/>
              <a:gd name="T109" fmla="*/ 1 h 1758314"/>
              <a:gd name="T110" fmla="*/ 0 w 3408045"/>
              <a:gd name="T111" fmla="*/ 1 h 1758314"/>
              <a:gd name="T112" fmla="*/ 0 w 3408045"/>
              <a:gd name="T113" fmla="*/ 1 h 1758314"/>
              <a:gd name="T114" fmla="*/ 0 w 3408045"/>
              <a:gd name="T115" fmla="*/ 0 h 1758314"/>
              <a:gd name="T116" fmla="*/ 0 w 3408045"/>
              <a:gd name="T117" fmla="*/ 0 h 17583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408045" h="1758314">
                <a:moveTo>
                  <a:pt x="2667444" y="3018"/>
                </a:moveTo>
                <a:lnTo>
                  <a:pt x="3024415" y="2901"/>
                </a:lnTo>
                <a:lnTo>
                  <a:pt x="3033793" y="12973"/>
                </a:lnTo>
                <a:lnTo>
                  <a:pt x="3058971" y="49712"/>
                </a:lnTo>
                <a:lnTo>
                  <a:pt x="3095342" y="92520"/>
                </a:lnTo>
                <a:lnTo>
                  <a:pt x="3131353" y="136122"/>
                </a:lnTo>
                <a:lnTo>
                  <a:pt x="3155453" y="175241"/>
                </a:lnTo>
                <a:lnTo>
                  <a:pt x="3190790" y="220330"/>
                </a:lnTo>
                <a:lnTo>
                  <a:pt x="3214245" y="260871"/>
                </a:lnTo>
                <a:lnTo>
                  <a:pt x="3249177" y="306852"/>
                </a:lnTo>
                <a:lnTo>
                  <a:pt x="3272618" y="347424"/>
                </a:lnTo>
                <a:lnTo>
                  <a:pt x="3295786" y="388598"/>
                </a:lnTo>
                <a:lnTo>
                  <a:pt x="3329899" y="436388"/>
                </a:lnTo>
                <a:lnTo>
                  <a:pt x="3351474" y="481075"/>
                </a:lnTo>
                <a:lnTo>
                  <a:pt x="3371730" y="528672"/>
                </a:lnTo>
                <a:lnTo>
                  <a:pt x="3384145" y="562808"/>
                </a:lnTo>
                <a:lnTo>
                  <a:pt x="3407657" y="603222"/>
                </a:lnTo>
                <a:lnTo>
                  <a:pt x="3406016" y="637605"/>
                </a:lnTo>
                <a:lnTo>
                  <a:pt x="3400805" y="679861"/>
                </a:lnTo>
                <a:lnTo>
                  <a:pt x="3363278" y="701127"/>
                </a:lnTo>
                <a:lnTo>
                  <a:pt x="3319040" y="706438"/>
                </a:lnTo>
                <a:lnTo>
                  <a:pt x="3280211" y="699814"/>
                </a:lnTo>
                <a:lnTo>
                  <a:pt x="3320394" y="611164"/>
                </a:lnTo>
                <a:lnTo>
                  <a:pt x="3307033" y="579117"/>
                </a:lnTo>
                <a:lnTo>
                  <a:pt x="3294010" y="546324"/>
                </a:lnTo>
                <a:lnTo>
                  <a:pt x="3281274" y="512898"/>
                </a:lnTo>
                <a:lnTo>
                  <a:pt x="3268774" y="478952"/>
                </a:lnTo>
                <a:lnTo>
                  <a:pt x="3244892" y="439354"/>
                </a:lnTo>
                <a:lnTo>
                  <a:pt x="3232711" y="404702"/>
                </a:lnTo>
                <a:lnTo>
                  <a:pt x="3209047" y="364622"/>
                </a:lnTo>
                <a:lnTo>
                  <a:pt x="3173849" y="319227"/>
                </a:lnTo>
                <a:lnTo>
                  <a:pt x="3126483" y="239152"/>
                </a:lnTo>
                <a:lnTo>
                  <a:pt x="3091079" y="194210"/>
                </a:lnTo>
                <a:lnTo>
                  <a:pt x="3055505" y="149644"/>
                </a:lnTo>
                <a:lnTo>
                  <a:pt x="3031278" y="110808"/>
                </a:lnTo>
                <a:lnTo>
                  <a:pt x="2995211" y="67328"/>
                </a:lnTo>
                <a:lnTo>
                  <a:pt x="2958822" y="24560"/>
                </a:lnTo>
                <a:lnTo>
                  <a:pt x="2940389" y="3702"/>
                </a:lnTo>
                <a:lnTo>
                  <a:pt x="2667444" y="3018"/>
                </a:lnTo>
                <a:close/>
              </a:path>
              <a:path w="3408045" h="1758314">
                <a:moveTo>
                  <a:pt x="2438688" y="3092"/>
                </a:moveTo>
                <a:lnTo>
                  <a:pt x="2522877" y="3065"/>
                </a:lnTo>
                <a:lnTo>
                  <a:pt x="2531440" y="13802"/>
                </a:lnTo>
                <a:lnTo>
                  <a:pt x="2555218" y="53630"/>
                </a:lnTo>
                <a:lnTo>
                  <a:pt x="2591242" y="97205"/>
                </a:lnTo>
                <a:lnTo>
                  <a:pt x="2616357" y="134083"/>
                </a:lnTo>
                <a:lnTo>
                  <a:pt x="2642110" y="169553"/>
                </a:lnTo>
                <a:lnTo>
                  <a:pt x="2680049" y="208903"/>
                </a:lnTo>
                <a:lnTo>
                  <a:pt x="2718585" y="246933"/>
                </a:lnTo>
                <a:lnTo>
                  <a:pt x="2746133" y="278445"/>
                </a:lnTo>
                <a:lnTo>
                  <a:pt x="2785805" y="313969"/>
                </a:lnTo>
                <a:lnTo>
                  <a:pt x="2826015" y="348308"/>
                </a:lnTo>
                <a:lnTo>
                  <a:pt x="2855176" y="376262"/>
                </a:lnTo>
                <a:lnTo>
                  <a:pt x="2896400" y="408362"/>
                </a:lnTo>
                <a:lnTo>
                  <a:pt x="2938102" y="439410"/>
                </a:lnTo>
                <a:lnTo>
                  <a:pt x="2980261" y="469450"/>
                </a:lnTo>
                <a:lnTo>
                  <a:pt x="3022857" y="498525"/>
                </a:lnTo>
                <a:lnTo>
                  <a:pt x="3065869" y="526682"/>
                </a:lnTo>
                <a:lnTo>
                  <a:pt x="3109277" y="553965"/>
                </a:lnTo>
                <a:lnTo>
                  <a:pt x="3153062" y="580417"/>
                </a:lnTo>
                <a:lnTo>
                  <a:pt x="3186383" y="599192"/>
                </a:lnTo>
                <a:lnTo>
                  <a:pt x="3234053" y="617072"/>
                </a:lnTo>
                <a:lnTo>
                  <a:pt x="3274386" y="620379"/>
                </a:lnTo>
                <a:lnTo>
                  <a:pt x="3320394" y="611164"/>
                </a:lnTo>
                <a:lnTo>
                  <a:pt x="3280211" y="699814"/>
                </a:lnTo>
                <a:lnTo>
                  <a:pt x="3230274" y="686933"/>
                </a:lnTo>
                <a:lnTo>
                  <a:pt x="3184102" y="665747"/>
                </a:lnTo>
                <a:lnTo>
                  <a:pt x="3139199" y="641763"/>
                </a:lnTo>
                <a:lnTo>
                  <a:pt x="3094639" y="617020"/>
                </a:lnTo>
                <a:lnTo>
                  <a:pt x="3050508" y="591332"/>
                </a:lnTo>
                <a:lnTo>
                  <a:pt x="2995322" y="559270"/>
                </a:lnTo>
                <a:lnTo>
                  <a:pt x="2952301" y="531133"/>
                </a:lnTo>
                <a:lnTo>
                  <a:pt x="2909961" y="501492"/>
                </a:lnTo>
                <a:lnTo>
                  <a:pt x="2868388" y="470161"/>
                </a:lnTo>
                <a:lnTo>
                  <a:pt x="2827666" y="436953"/>
                </a:lnTo>
                <a:lnTo>
                  <a:pt x="2787878" y="401682"/>
                </a:lnTo>
                <a:lnTo>
                  <a:pt x="2749110" y="364162"/>
                </a:lnTo>
                <a:lnTo>
                  <a:pt x="2710447" y="326411"/>
                </a:lnTo>
                <a:lnTo>
                  <a:pt x="2671243" y="289853"/>
                </a:lnTo>
                <a:lnTo>
                  <a:pt x="2632293" y="252734"/>
                </a:lnTo>
                <a:lnTo>
                  <a:pt x="2594393" y="213299"/>
                </a:lnTo>
                <a:lnTo>
                  <a:pt x="2557024" y="172692"/>
                </a:lnTo>
                <a:lnTo>
                  <a:pt x="2531783" y="136092"/>
                </a:lnTo>
                <a:lnTo>
                  <a:pt x="2495514" y="93059"/>
                </a:lnTo>
                <a:lnTo>
                  <a:pt x="2471330" y="54126"/>
                </a:lnTo>
                <a:lnTo>
                  <a:pt x="2447643" y="14097"/>
                </a:lnTo>
                <a:lnTo>
                  <a:pt x="2438688" y="3092"/>
                </a:lnTo>
                <a:close/>
              </a:path>
              <a:path w="3408045" h="1758314">
                <a:moveTo>
                  <a:pt x="932648" y="3332"/>
                </a:moveTo>
                <a:lnTo>
                  <a:pt x="1030523" y="2740"/>
                </a:lnTo>
                <a:lnTo>
                  <a:pt x="1038910" y="14999"/>
                </a:lnTo>
                <a:lnTo>
                  <a:pt x="1074688" y="59114"/>
                </a:lnTo>
                <a:lnTo>
                  <a:pt x="1098928" y="97924"/>
                </a:lnTo>
                <a:lnTo>
                  <a:pt x="1134657" y="142148"/>
                </a:lnTo>
                <a:lnTo>
                  <a:pt x="1158635" y="181534"/>
                </a:lnTo>
                <a:lnTo>
                  <a:pt x="1193891" y="226802"/>
                </a:lnTo>
                <a:lnTo>
                  <a:pt x="1228811" y="272811"/>
                </a:lnTo>
                <a:lnTo>
                  <a:pt x="1253199" y="311294"/>
                </a:lnTo>
                <a:lnTo>
                  <a:pt x="1290188" y="352739"/>
                </a:lnTo>
                <a:lnTo>
                  <a:pt x="1328211" y="391901"/>
                </a:lnTo>
                <a:lnTo>
                  <a:pt x="1367270" y="428781"/>
                </a:lnTo>
                <a:lnTo>
                  <a:pt x="1407362" y="463379"/>
                </a:lnTo>
                <a:lnTo>
                  <a:pt x="1459307" y="502591"/>
                </a:lnTo>
                <a:lnTo>
                  <a:pt x="1499174" y="537686"/>
                </a:lnTo>
                <a:lnTo>
                  <a:pt x="1538531" y="573907"/>
                </a:lnTo>
                <a:lnTo>
                  <a:pt x="1577377" y="611254"/>
                </a:lnTo>
                <a:lnTo>
                  <a:pt x="1615713" y="649728"/>
                </a:lnTo>
                <a:lnTo>
                  <a:pt x="1653538" y="689327"/>
                </a:lnTo>
                <a:lnTo>
                  <a:pt x="1690869" y="730019"/>
                </a:lnTo>
                <a:lnTo>
                  <a:pt x="1716152" y="766527"/>
                </a:lnTo>
                <a:lnTo>
                  <a:pt x="1752522" y="809337"/>
                </a:lnTo>
                <a:lnTo>
                  <a:pt x="1788412" y="853206"/>
                </a:lnTo>
                <a:lnTo>
                  <a:pt x="1823821" y="898135"/>
                </a:lnTo>
                <a:lnTo>
                  <a:pt x="1847184" y="938880"/>
                </a:lnTo>
                <a:lnTo>
                  <a:pt x="1881653" y="985882"/>
                </a:lnTo>
                <a:lnTo>
                  <a:pt x="1915683" y="1033855"/>
                </a:lnTo>
                <a:lnTo>
                  <a:pt x="1937707" y="1077554"/>
                </a:lnTo>
                <a:lnTo>
                  <a:pt x="1959290" y="1122224"/>
                </a:lnTo>
                <a:lnTo>
                  <a:pt x="1992001" y="1173107"/>
                </a:lnTo>
                <a:lnTo>
                  <a:pt x="2012704" y="1219717"/>
                </a:lnTo>
                <a:lnTo>
                  <a:pt x="2032993" y="1267242"/>
                </a:lnTo>
                <a:lnTo>
                  <a:pt x="2064459" y="1320871"/>
                </a:lnTo>
                <a:lnTo>
                  <a:pt x="2083968" y="1370118"/>
                </a:lnTo>
                <a:lnTo>
                  <a:pt x="2103086" y="1420226"/>
                </a:lnTo>
                <a:lnTo>
                  <a:pt x="2121814" y="1471195"/>
                </a:lnTo>
                <a:lnTo>
                  <a:pt x="2140152" y="1523024"/>
                </a:lnTo>
                <a:lnTo>
                  <a:pt x="2148959" y="1565119"/>
                </a:lnTo>
                <a:lnTo>
                  <a:pt x="2156954" y="1609003"/>
                </a:lnTo>
                <a:lnTo>
                  <a:pt x="2163169" y="1656816"/>
                </a:lnTo>
                <a:lnTo>
                  <a:pt x="2166634" y="1710696"/>
                </a:lnTo>
                <a:lnTo>
                  <a:pt x="2126553" y="1737594"/>
                </a:lnTo>
                <a:lnTo>
                  <a:pt x="2090793" y="1754962"/>
                </a:lnTo>
                <a:lnTo>
                  <a:pt x="2047484" y="1758222"/>
                </a:lnTo>
                <a:lnTo>
                  <a:pt x="2089564" y="1665389"/>
                </a:lnTo>
                <a:lnTo>
                  <a:pt x="2090497" y="1632569"/>
                </a:lnTo>
                <a:lnTo>
                  <a:pt x="2069688" y="1555430"/>
                </a:lnTo>
                <a:lnTo>
                  <a:pt x="2049280" y="1477405"/>
                </a:lnTo>
                <a:lnTo>
                  <a:pt x="2027581" y="1432991"/>
                </a:lnTo>
                <a:lnTo>
                  <a:pt x="2017454" y="1393809"/>
                </a:lnTo>
                <a:lnTo>
                  <a:pt x="1973956" y="1305200"/>
                </a:lnTo>
                <a:lnTo>
                  <a:pt x="1952089" y="1261157"/>
                </a:lnTo>
                <a:lnTo>
                  <a:pt x="1930100" y="1217381"/>
                </a:lnTo>
                <a:lnTo>
                  <a:pt x="1907959" y="1173942"/>
                </a:lnTo>
                <a:lnTo>
                  <a:pt x="1885634" y="1130910"/>
                </a:lnTo>
                <a:lnTo>
                  <a:pt x="1863092" y="1088354"/>
                </a:lnTo>
                <a:lnTo>
                  <a:pt x="1828735" y="1041102"/>
                </a:lnTo>
                <a:lnTo>
                  <a:pt x="1805667" y="999709"/>
                </a:lnTo>
                <a:lnTo>
                  <a:pt x="1770720" y="953759"/>
                </a:lnTo>
                <a:lnTo>
                  <a:pt x="1735431" y="908565"/>
                </a:lnTo>
                <a:lnTo>
                  <a:pt x="1699767" y="864196"/>
                </a:lnTo>
                <a:lnTo>
                  <a:pt x="1675265" y="825966"/>
                </a:lnTo>
                <a:lnTo>
                  <a:pt x="1638758" y="783458"/>
                </a:lnTo>
                <a:lnTo>
                  <a:pt x="1601781" y="741986"/>
                </a:lnTo>
                <a:lnTo>
                  <a:pt x="1564304" y="701618"/>
                </a:lnTo>
                <a:lnTo>
                  <a:pt x="1526295" y="662425"/>
                </a:lnTo>
                <a:lnTo>
                  <a:pt x="1487721" y="624477"/>
                </a:lnTo>
                <a:lnTo>
                  <a:pt x="1436984" y="582599"/>
                </a:lnTo>
                <a:lnTo>
                  <a:pt x="1397187" y="547350"/>
                </a:lnTo>
                <a:lnTo>
                  <a:pt x="1356731" y="513554"/>
                </a:lnTo>
                <a:lnTo>
                  <a:pt x="1315584" y="481282"/>
                </a:lnTo>
                <a:lnTo>
                  <a:pt x="1273715" y="450603"/>
                </a:lnTo>
                <a:lnTo>
                  <a:pt x="1231092" y="421588"/>
                </a:lnTo>
                <a:lnTo>
                  <a:pt x="1171766" y="552467"/>
                </a:lnTo>
                <a:lnTo>
                  <a:pt x="1164570" y="506820"/>
                </a:lnTo>
                <a:lnTo>
                  <a:pt x="1146375" y="454676"/>
                </a:lnTo>
                <a:lnTo>
                  <a:pt x="1140348" y="406448"/>
                </a:lnTo>
                <a:lnTo>
                  <a:pt x="1134954" y="356825"/>
                </a:lnTo>
                <a:lnTo>
                  <a:pt x="1130225" y="305735"/>
                </a:lnTo>
                <a:lnTo>
                  <a:pt x="1124138" y="288402"/>
                </a:lnTo>
                <a:lnTo>
                  <a:pt x="1129130" y="277388"/>
                </a:lnTo>
                <a:lnTo>
                  <a:pt x="1122068" y="262207"/>
                </a:lnTo>
                <a:lnTo>
                  <a:pt x="1114517" y="248102"/>
                </a:lnTo>
                <a:lnTo>
                  <a:pt x="1080253" y="200645"/>
                </a:lnTo>
                <a:lnTo>
                  <a:pt x="1056838" y="160016"/>
                </a:lnTo>
                <a:lnTo>
                  <a:pt x="1021214" y="115561"/>
                </a:lnTo>
                <a:lnTo>
                  <a:pt x="996591" y="77597"/>
                </a:lnTo>
                <a:lnTo>
                  <a:pt x="959910" y="35473"/>
                </a:lnTo>
                <a:lnTo>
                  <a:pt x="932648" y="3332"/>
                </a:lnTo>
                <a:close/>
              </a:path>
              <a:path w="3408045" h="1758314">
                <a:moveTo>
                  <a:pt x="1233395" y="724123"/>
                </a:moveTo>
                <a:lnTo>
                  <a:pt x="1281848" y="617230"/>
                </a:lnTo>
                <a:lnTo>
                  <a:pt x="1288072" y="634261"/>
                </a:lnTo>
                <a:lnTo>
                  <a:pt x="1294426" y="651006"/>
                </a:lnTo>
                <a:lnTo>
                  <a:pt x="1289341" y="662223"/>
                </a:lnTo>
                <a:lnTo>
                  <a:pt x="1304325" y="690691"/>
                </a:lnTo>
                <a:lnTo>
                  <a:pt x="1307889" y="713589"/>
                </a:lnTo>
                <a:lnTo>
                  <a:pt x="1323169" y="741403"/>
                </a:lnTo>
                <a:lnTo>
                  <a:pt x="1327031" y="763646"/>
                </a:lnTo>
                <a:lnTo>
                  <a:pt x="1347358" y="811087"/>
                </a:lnTo>
                <a:lnTo>
                  <a:pt x="1368086" y="857644"/>
                </a:lnTo>
                <a:lnTo>
                  <a:pt x="1389200" y="903348"/>
                </a:lnTo>
                <a:lnTo>
                  <a:pt x="1422253" y="953476"/>
                </a:lnTo>
                <a:lnTo>
                  <a:pt x="1444096" y="997572"/>
                </a:lnTo>
                <a:lnTo>
                  <a:pt x="1466282" y="1040912"/>
                </a:lnTo>
                <a:lnTo>
                  <a:pt x="1488797" y="1083528"/>
                </a:lnTo>
                <a:lnTo>
                  <a:pt x="1523191" y="1130696"/>
                </a:lnTo>
                <a:lnTo>
                  <a:pt x="1546318" y="1171960"/>
                </a:lnTo>
                <a:lnTo>
                  <a:pt x="1581297" y="1217840"/>
                </a:lnTo>
                <a:lnTo>
                  <a:pt x="1604978" y="1257881"/>
                </a:lnTo>
                <a:lnTo>
                  <a:pt x="1640482" y="1302602"/>
                </a:lnTo>
                <a:lnTo>
                  <a:pt x="1664660" y="1341547"/>
                </a:lnTo>
                <a:lnTo>
                  <a:pt x="1700632" y="1385237"/>
                </a:lnTo>
                <a:lnTo>
                  <a:pt x="1725248" y="1423215"/>
                </a:lnTo>
                <a:lnTo>
                  <a:pt x="1761629" y="1466002"/>
                </a:lnTo>
                <a:lnTo>
                  <a:pt x="1798142" y="1508497"/>
                </a:lnTo>
                <a:lnTo>
                  <a:pt x="1835505" y="1549115"/>
                </a:lnTo>
                <a:lnTo>
                  <a:pt x="1873720" y="1587857"/>
                </a:lnTo>
                <a:lnTo>
                  <a:pt x="1912785" y="1624721"/>
                </a:lnTo>
                <a:lnTo>
                  <a:pt x="1953896" y="1657073"/>
                </a:lnTo>
                <a:lnTo>
                  <a:pt x="1987660" y="1674869"/>
                </a:lnTo>
                <a:lnTo>
                  <a:pt x="2039749" y="1683001"/>
                </a:lnTo>
                <a:lnTo>
                  <a:pt x="2089564" y="1665389"/>
                </a:lnTo>
                <a:lnTo>
                  <a:pt x="2047484" y="1758222"/>
                </a:lnTo>
                <a:lnTo>
                  <a:pt x="2007892" y="1753282"/>
                </a:lnTo>
                <a:lnTo>
                  <a:pt x="1971715" y="1740807"/>
                </a:lnTo>
                <a:lnTo>
                  <a:pt x="1927086" y="1716219"/>
                </a:lnTo>
                <a:lnTo>
                  <a:pt x="1885077" y="1685848"/>
                </a:lnTo>
                <a:lnTo>
                  <a:pt x="1844778" y="1651705"/>
                </a:lnTo>
                <a:lnTo>
                  <a:pt x="1817308" y="1620022"/>
                </a:lnTo>
                <a:lnTo>
                  <a:pt x="1779085" y="1581300"/>
                </a:lnTo>
                <a:lnTo>
                  <a:pt x="1752795" y="1547013"/>
                </a:lnTo>
                <a:lnTo>
                  <a:pt x="1715349" y="1506578"/>
                </a:lnTo>
                <a:lnTo>
                  <a:pt x="1678189" y="1465510"/>
                </a:lnTo>
                <a:lnTo>
                  <a:pt x="1652883" y="1429053"/>
                </a:lnTo>
                <a:lnTo>
                  <a:pt x="1616297" y="1386720"/>
                </a:lnTo>
                <a:lnTo>
                  <a:pt x="1591564" y="1348998"/>
                </a:lnTo>
                <a:lnTo>
                  <a:pt x="1555551" y="1305400"/>
                </a:lnTo>
                <a:lnTo>
                  <a:pt x="1531392" y="1266413"/>
                </a:lnTo>
                <a:lnTo>
                  <a:pt x="1507519" y="1226794"/>
                </a:lnTo>
                <a:lnTo>
                  <a:pt x="1472366" y="1181299"/>
                </a:lnTo>
                <a:lnTo>
                  <a:pt x="1449067" y="1140414"/>
                </a:lnTo>
                <a:lnTo>
                  <a:pt x="1426055" y="1098897"/>
                </a:lnTo>
                <a:lnTo>
                  <a:pt x="1391762" y="1051504"/>
                </a:lnTo>
                <a:lnTo>
                  <a:pt x="1369323" y="1008722"/>
                </a:lnTo>
                <a:lnTo>
                  <a:pt x="1347171" y="965308"/>
                </a:lnTo>
                <a:lnTo>
                  <a:pt x="1325305" y="921261"/>
                </a:lnTo>
                <a:lnTo>
                  <a:pt x="1303726" y="876582"/>
                </a:lnTo>
                <a:lnTo>
                  <a:pt x="1282434" y="831270"/>
                </a:lnTo>
                <a:lnTo>
                  <a:pt x="1261429" y="785325"/>
                </a:lnTo>
                <a:lnTo>
                  <a:pt x="1240302" y="739649"/>
                </a:lnTo>
                <a:lnTo>
                  <a:pt x="1233395" y="724123"/>
                </a:lnTo>
                <a:close/>
              </a:path>
              <a:path w="3408045" h="1758314">
                <a:moveTo>
                  <a:pt x="2522549" y="2655"/>
                </a:moveTo>
                <a:lnTo>
                  <a:pt x="2667444" y="3018"/>
                </a:lnTo>
                <a:lnTo>
                  <a:pt x="2522877" y="3065"/>
                </a:lnTo>
                <a:lnTo>
                  <a:pt x="2522549" y="2655"/>
                </a:lnTo>
                <a:close/>
              </a:path>
              <a:path w="3408045" h="1758314">
                <a:moveTo>
                  <a:pt x="1129318" y="118"/>
                </a:moveTo>
                <a:lnTo>
                  <a:pt x="1964304" y="3742"/>
                </a:lnTo>
                <a:lnTo>
                  <a:pt x="1964098" y="4196"/>
                </a:lnTo>
                <a:lnTo>
                  <a:pt x="1989916" y="39523"/>
                </a:lnTo>
                <a:lnTo>
                  <a:pt x="2017549" y="70848"/>
                </a:lnTo>
                <a:lnTo>
                  <a:pt x="2058330" y="103927"/>
                </a:lnTo>
                <a:lnTo>
                  <a:pt x="2088892" y="128789"/>
                </a:lnTo>
                <a:lnTo>
                  <a:pt x="2132136" y="156433"/>
                </a:lnTo>
                <a:lnTo>
                  <a:pt x="2175877" y="182983"/>
                </a:lnTo>
                <a:lnTo>
                  <a:pt x="2206558" y="207581"/>
                </a:lnTo>
                <a:lnTo>
                  <a:pt x="2247315" y="240714"/>
                </a:lnTo>
                <a:lnTo>
                  <a:pt x="2275013" y="271894"/>
                </a:lnTo>
                <a:lnTo>
                  <a:pt x="2312786" y="311608"/>
                </a:lnTo>
                <a:lnTo>
                  <a:pt x="2320379" y="325620"/>
                </a:lnTo>
                <a:lnTo>
                  <a:pt x="2327794" y="340022"/>
                </a:lnTo>
                <a:lnTo>
                  <a:pt x="2335033" y="354813"/>
                </a:lnTo>
                <a:lnTo>
                  <a:pt x="2342096" y="369995"/>
                </a:lnTo>
                <a:lnTo>
                  <a:pt x="2318538" y="421966"/>
                </a:lnTo>
                <a:lnTo>
                  <a:pt x="2304062" y="423141"/>
                </a:lnTo>
                <a:lnTo>
                  <a:pt x="2298876" y="434582"/>
                </a:lnTo>
                <a:lnTo>
                  <a:pt x="2285180" y="434033"/>
                </a:lnTo>
                <a:lnTo>
                  <a:pt x="2271950" y="432460"/>
                </a:lnTo>
                <a:lnTo>
                  <a:pt x="2240769" y="439725"/>
                </a:lnTo>
                <a:lnTo>
                  <a:pt x="2210416" y="445164"/>
                </a:lnTo>
                <a:lnTo>
                  <a:pt x="2247304" y="363785"/>
                </a:lnTo>
                <a:lnTo>
                  <a:pt x="2220787" y="330000"/>
                </a:lnTo>
                <a:lnTo>
                  <a:pt x="2204884" y="303560"/>
                </a:lnTo>
                <a:lnTo>
                  <a:pt x="2176554" y="273774"/>
                </a:lnTo>
                <a:lnTo>
                  <a:pt x="2159025" y="250922"/>
                </a:lnTo>
                <a:lnTo>
                  <a:pt x="2129255" y="224313"/>
                </a:lnTo>
                <a:lnTo>
                  <a:pt x="2098904" y="198986"/>
                </a:lnTo>
                <a:lnTo>
                  <a:pt x="2056498" y="169490"/>
                </a:lnTo>
                <a:lnTo>
                  <a:pt x="2013698" y="140865"/>
                </a:lnTo>
                <a:lnTo>
                  <a:pt x="1970597" y="112906"/>
                </a:lnTo>
                <a:lnTo>
                  <a:pt x="1915720" y="80162"/>
                </a:lnTo>
                <a:lnTo>
                  <a:pt x="1860727" y="47674"/>
                </a:lnTo>
                <a:lnTo>
                  <a:pt x="1794145" y="9992"/>
                </a:lnTo>
                <a:lnTo>
                  <a:pt x="1294979" y="3791"/>
                </a:lnTo>
                <a:lnTo>
                  <a:pt x="1261462" y="77733"/>
                </a:lnTo>
                <a:lnTo>
                  <a:pt x="1239517" y="64623"/>
                </a:lnTo>
                <a:lnTo>
                  <a:pt x="1195325" y="39068"/>
                </a:lnTo>
                <a:lnTo>
                  <a:pt x="1151508" y="12689"/>
                </a:lnTo>
                <a:lnTo>
                  <a:pt x="1129318" y="118"/>
                </a:lnTo>
                <a:close/>
              </a:path>
              <a:path w="3408045" h="1758314">
                <a:moveTo>
                  <a:pt x="1261462" y="77733"/>
                </a:moveTo>
                <a:lnTo>
                  <a:pt x="1294645" y="4528"/>
                </a:lnTo>
                <a:lnTo>
                  <a:pt x="1350407" y="35318"/>
                </a:lnTo>
                <a:lnTo>
                  <a:pt x="1394459" y="61182"/>
                </a:lnTo>
                <a:lnTo>
                  <a:pt x="1438299" y="87513"/>
                </a:lnTo>
                <a:lnTo>
                  <a:pt x="1481860" y="114459"/>
                </a:lnTo>
                <a:lnTo>
                  <a:pt x="1525074" y="142170"/>
                </a:lnTo>
                <a:lnTo>
                  <a:pt x="1568531" y="169345"/>
                </a:lnTo>
                <a:lnTo>
                  <a:pt x="1613002" y="194283"/>
                </a:lnTo>
                <a:lnTo>
                  <a:pt x="1658383" y="217214"/>
                </a:lnTo>
                <a:lnTo>
                  <a:pt x="1704569" y="238369"/>
                </a:lnTo>
                <a:lnTo>
                  <a:pt x="1751457" y="257976"/>
                </a:lnTo>
                <a:lnTo>
                  <a:pt x="1810508" y="281511"/>
                </a:lnTo>
                <a:lnTo>
                  <a:pt x="1858484" y="298716"/>
                </a:lnTo>
                <a:lnTo>
                  <a:pt x="1906849" y="315065"/>
                </a:lnTo>
                <a:lnTo>
                  <a:pt x="1955497" y="330788"/>
                </a:lnTo>
                <a:lnTo>
                  <a:pt x="2004324" y="346116"/>
                </a:lnTo>
                <a:lnTo>
                  <a:pt x="2053226" y="361279"/>
                </a:lnTo>
                <a:lnTo>
                  <a:pt x="2102537" y="375540"/>
                </a:lnTo>
                <a:lnTo>
                  <a:pt x="2142697" y="379228"/>
                </a:lnTo>
                <a:lnTo>
                  <a:pt x="2198208" y="379810"/>
                </a:lnTo>
                <a:lnTo>
                  <a:pt x="2247304" y="363785"/>
                </a:lnTo>
                <a:lnTo>
                  <a:pt x="2210416" y="445164"/>
                </a:lnTo>
                <a:lnTo>
                  <a:pt x="2180890" y="448778"/>
                </a:lnTo>
                <a:lnTo>
                  <a:pt x="2140625" y="445322"/>
                </a:lnTo>
                <a:lnTo>
                  <a:pt x="2112802" y="445180"/>
                </a:lnTo>
                <a:lnTo>
                  <a:pt x="2074333" y="437762"/>
                </a:lnTo>
                <a:lnTo>
                  <a:pt x="2036785" y="428311"/>
                </a:lnTo>
                <a:lnTo>
                  <a:pt x="2011726" y="422071"/>
                </a:lnTo>
                <a:lnTo>
                  <a:pt x="1984102" y="452253"/>
                </a:lnTo>
                <a:lnTo>
                  <a:pt x="1918162" y="597724"/>
                </a:lnTo>
                <a:lnTo>
                  <a:pt x="1877880" y="594306"/>
                </a:lnTo>
                <a:lnTo>
                  <a:pt x="1865968" y="589822"/>
                </a:lnTo>
                <a:lnTo>
                  <a:pt x="1920195" y="470192"/>
                </a:lnTo>
                <a:lnTo>
                  <a:pt x="1920755" y="438194"/>
                </a:lnTo>
                <a:lnTo>
                  <a:pt x="1876975" y="380970"/>
                </a:lnTo>
                <a:lnTo>
                  <a:pt x="1830808" y="359773"/>
                </a:lnTo>
                <a:lnTo>
                  <a:pt x="1783217" y="341718"/>
                </a:lnTo>
                <a:lnTo>
                  <a:pt x="1735422" y="324112"/>
                </a:lnTo>
                <a:lnTo>
                  <a:pt x="1677077" y="299019"/>
                </a:lnTo>
                <a:lnTo>
                  <a:pt x="1642158" y="376056"/>
                </a:lnTo>
                <a:lnTo>
                  <a:pt x="1621347" y="329683"/>
                </a:lnTo>
                <a:lnTo>
                  <a:pt x="1599051" y="286585"/>
                </a:lnTo>
                <a:lnTo>
                  <a:pt x="1571627" y="254800"/>
                </a:lnTo>
                <a:lnTo>
                  <a:pt x="1529154" y="225453"/>
                </a:lnTo>
                <a:lnTo>
                  <a:pt x="1496413" y="205400"/>
                </a:lnTo>
                <a:lnTo>
                  <a:pt x="1451680" y="181039"/>
                </a:lnTo>
                <a:lnTo>
                  <a:pt x="1406834" y="156927"/>
                </a:lnTo>
                <a:lnTo>
                  <a:pt x="1361958" y="132883"/>
                </a:lnTo>
                <a:lnTo>
                  <a:pt x="1317131" y="108730"/>
                </a:lnTo>
                <a:lnTo>
                  <a:pt x="1272434" y="84288"/>
                </a:lnTo>
                <a:lnTo>
                  <a:pt x="1261462" y="77733"/>
                </a:lnTo>
                <a:close/>
              </a:path>
              <a:path w="3408045" h="1758314">
                <a:moveTo>
                  <a:pt x="1918162" y="597724"/>
                </a:moveTo>
                <a:lnTo>
                  <a:pt x="1984102" y="452253"/>
                </a:lnTo>
                <a:lnTo>
                  <a:pt x="1974250" y="535511"/>
                </a:lnTo>
                <a:lnTo>
                  <a:pt x="1957679" y="572067"/>
                </a:lnTo>
                <a:lnTo>
                  <a:pt x="1918162" y="597724"/>
                </a:lnTo>
                <a:close/>
              </a:path>
              <a:path w="3408045" h="1758314">
                <a:moveTo>
                  <a:pt x="1642158" y="376056"/>
                </a:moveTo>
                <a:lnTo>
                  <a:pt x="1677077" y="299019"/>
                </a:lnTo>
                <a:lnTo>
                  <a:pt x="1699816" y="341140"/>
                </a:lnTo>
                <a:lnTo>
                  <a:pt x="1735182" y="386165"/>
                </a:lnTo>
                <a:lnTo>
                  <a:pt x="1760345" y="422939"/>
                </a:lnTo>
                <a:lnTo>
                  <a:pt x="1787173" y="456038"/>
                </a:lnTo>
                <a:lnTo>
                  <a:pt x="1815969" y="484795"/>
                </a:lnTo>
                <a:lnTo>
                  <a:pt x="1858603" y="513785"/>
                </a:lnTo>
                <a:lnTo>
                  <a:pt x="1892244" y="531854"/>
                </a:lnTo>
                <a:lnTo>
                  <a:pt x="1865968" y="589822"/>
                </a:lnTo>
                <a:lnTo>
                  <a:pt x="1809717" y="560111"/>
                </a:lnTo>
                <a:lnTo>
                  <a:pt x="1779356" y="534805"/>
                </a:lnTo>
                <a:lnTo>
                  <a:pt x="1740262" y="498005"/>
                </a:lnTo>
                <a:lnTo>
                  <a:pt x="1702108" y="459130"/>
                </a:lnTo>
                <a:lnTo>
                  <a:pt x="1676954" y="422338"/>
                </a:lnTo>
                <a:lnTo>
                  <a:pt x="1642158" y="376056"/>
                </a:lnTo>
                <a:close/>
              </a:path>
              <a:path w="3408045" h="1758314">
                <a:moveTo>
                  <a:pt x="1171766" y="552467"/>
                </a:moveTo>
                <a:lnTo>
                  <a:pt x="1231092" y="421588"/>
                </a:lnTo>
                <a:lnTo>
                  <a:pt x="1236816" y="439722"/>
                </a:lnTo>
                <a:lnTo>
                  <a:pt x="1232293" y="449701"/>
                </a:lnTo>
                <a:lnTo>
                  <a:pt x="1240704" y="461907"/>
                </a:lnTo>
                <a:lnTo>
                  <a:pt x="1238963" y="465747"/>
                </a:lnTo>
                <a:lnTo>
                  <a:pt x="1277272" y="504280"/>
                </a:lnTo>
                <a:lnTo>
                  <a:pt x="1303329" y="539079"/>
                </a:lnTo>
                <a:lnTo>
                  <a:pt x="1340434" y="580269"/>
                </a:lnTo>
                <a:lnTo>
                  <a:pt x="1365616" y="616998"/>
                </a:lnTo>
                <a:lnTo>
                  <a:pt x="1402175" y="659391"/>
                </a:lnTo>
                <a:lnTo>
                  <a:pt x="1427142" y="696598"/>
                </a:lnTo>
                <a:lnTo>
                  <a:pt x="1463815" y="738740"/>
                </a:lnTo>
                <a:lnTo>
                  <a:pt x="1489224" y="774969"/>
                </a:lnTo>
                <a:lnTo>
                  <a:pt x="1526669" y="815407"/>
                </a:lnTo>
                <a:lnTo>
                  <a:pt x="1553181" y="849205"/>
                </a:lnTo>
                <a:lnTo>
                  <a:pt x="1592057" y="886485"/>
                </a:lnTo>
                <a:lnTo>
                  <a:pt x="1599619" y="900564"/>
                </a:lnTo>
                <a:lnTo>
                  <a:pt x="1618055" y="921416"/>
                </a:lnTo>
                <a:lnTo>
                  <a:pt x="1635797" y="943798"/>
                </a:lnTo>
                <a:lnTo>
                  <a:pt x="1641279" y="962466"/>
                </a:lnTo>
                <a:lnTo>
                  <a:pt x="1648368" y="977589"/>
                </a:lnTo>
                <a:lnTo>
                  <a:pt x="1654534" y="994746"/>
                </a:lnTo>
                <a:lnTo>
                  <a:pt x="1647862" y="1009466"/>
                </a:lnTo>
                <a:lnTo>
                  <a:pt x="1628001" y="1022521"/>
                </a:lnTo>
                <a:lnTo>
                  <a:pt x="1602016" y="987561"/>
                </a:lnTo>
                <a:lnTo>
                  <a:pt x="1564472" y="947341"/>
                </a:lnTo>
                <a:lnTo>
                  <a:pt x="1538518" y="912314"/>
                </a:lnTo>
                <a:lnTo>
                  <a:pt x="1475174" y="836727"/>
                </a:lnTo>
                <a:lnTo>
                  <a:pt x="1287321" y="605156"/>
                </a:lnTo>
                <a:lnTo>
                  <a:pt x="1233395" y="724123"/>
                </a:lnTo>
                <a:lnTo>
                  <a:pt x="1219583" y="693071"/>
                </a:lnTo>
                <a:lnTo>
                  <a:pt x="1199305" y="645522"/>
                </a:lnTo>
                <a:lnTo>
                  <a:pt x="1191067" y="602173"/>
                </a:lnTo>
                <a:lnTo>
                  <a:pt x="1171766" y="552467"/>
                </a:lnTo>
                <a:close/>
              </a:path>
              <a:path w="3408045" h="1758314">
                <a:moveTo>
                  <a:pt x="730263" y="1280381"/>
                </a:moveTo>
                <a:lnTo>
                  <a:pt x="793301" y="1141313"/>
                </a:lnTo>
                <a:lnTo>
                  <a:pt x="784010" y="1192571"/>
                </a:lnTo>
                <a:lnTo>
                  <a:pt x="762992" y="1238940"/>
                </a:lnTo>
                <a:lnTo>
                  <a:pt x="730263" y="1280381"/>
                </a:lnTo>
                <a:close/>
              </a:path>
              <a:path w="3408045" h="1758314">
                <a:moveTo>
                  <a:pt x="737552" y="4171"/>
                </a:moveTo>
                <a:lnTo>
                  <a:pt x="806863" y="3974"/>
                </a:lnTo>
                <a:lnTo>
                  <a:pt x="814648" y="79082"/>
                </a:lnTo>
                <a:lnTo>
                  <a:pt x="833550" y="221954"/>
                </a:lnTo>
                <a:lnTo>
                  <a:pt x="851476" y="274691"/>
                </a:lnTo>
                <a:lnTo>
                  <a:pt x="857876" y="322097"/>
                </a:lnTo>
                <a:lnTo>
                  <a:pt x="862438" y="373554"/>
                </a:lnTo>
                <a:lnTo>
                  <a:pt x="870454" y="478917"/>
                </a:lnTo>
                <a:lnTo>
                  <a:pt x="877251" y="586969"/>
                </a:lnTo>
                <a:lnTo>
                  <a:pt x="868723" y="636545"/>
                </a:lnTo>
                <a:lnTo>
                  <a:pt x="874279" y="747335"/>
                </a:lnTo>
                <a:lnTo>
                  <a:pt x="813981" y="1095690"/>
                </a:lnTo>
                <a:lnTo>
                  <a:pt x="710730" y="1323473"/>
                </a:lnTo>
                <a:lnTo>
                  <a:pt x="682610" y="1354747"/>
                </a:lnTo>
                <a:lnTo>
                  <a:pt x="624684" y="1390254"/>
                </a:lnTo>
                <a:lnTo>
                  <a:pt x="606915" y="1398692"/>
                </a:lnTo>
                <a:lnTo>
                  <a:pt x="736778" y="1112199"/>
                </a:lnTo>
                <a:lnTo>
                  <a:pt x="755181" y="1010077"/>
                </a:lnTo>
                <a:lnTo>
                  <a:pt x="775851" y="964478"/>
                </a:lnTo>
                <a:lnTo>
                  <a:pt x="801639" y="815301"/>
                </a:lnTo>
                <a:lnTo>
                  <a:pt x="797850" y="762136"/>
                </a:lnTo>
                <a:lnTo>
                  <a:pt x="806086" y="713207"/>
                </a:lnTo>
                <a:lnTo>
                  <a:pt x="798876" y="606065"/>
                </a:lnTo>
                <a:lnTo>
                  <a:pt x="806565" y="558340"/>
                </a:lnTo>
                <a:lnTo>
                  <a:pt x="793841" y="401842"/>
                </a:lnTo>
                <a:lnTo>
                  <a:pt x="779478" y="248957"/>
                </a:lnTo>
                <a:lnTo>
                  <a:pt x="774327" y="198799"/>
                </a:lnTo>
                <a:lnTo>
                  <a:pt x="757426" y="143798"/>
                </a:lnTo>
                <a:lnTo>
                  <a:pt x="746214" y="45488"/>
                </a:lnTo>
                <a:lnTo>
                  <a:pt x="737552" y="4171"/>
                </a:lnTo>
                <a:close/>
              </a:path>
              <a:path w="3408045" h="1758314">
                <a:moveTo>
                  <a:pt x="423770" y="80079"/>
                </a:moveTo>
                <a:lnTo>
                  <a:pt x="457816" y="4969"/>
                </a:lnTo>
                <a:lnTo>
                  <a:pt x="515209" y="4805"/>
                </a:lnTo>
                <a:lnTo>
                  <a:pt x="512728" y="37636"/>
                </a:lnTo>
                <a:lnTo>
                  <a:pt x="490640" y="86364"/>
                </a:lnTo>
                <a:lnTo>
                  <a:pt x="480145" y="140278"/>
                </a:lnTo>
                <a:lnTo>
                  <a:pt x="458940" y="187060"/>
                </a:lnTo>
                <a:lnTo>
                  <a:pt x="412940" y="442349"/>
                </a:lnTo>
                <a:lnTo>
                  <a:pt x="415746" y="497682"/>
                </a:lnTo>
                <a:lnTo>
                  <a:pt x="407131" y="547450"/>
                </a:lnTo>
                <a:lnTo>
                  <a:pt x="410229" y="602138"/>
                </a:lnTo>
                <a:lnTo>
                  <a:pt x="401964" y="651135"/>
                </a:lnTo>
                <a:lnTo>
                  <a:pt x="409349" y="757889"/>
                </a:lnTo>
                <a:lnTo>
                  <a:pt x="401865" y="805161"/>
                </a:lnTo>
                <a:lnTo>
                  <a:pt x="410813" y="908466"/>
                </a:lnTo>
                <a:lnTo>
                  <a:pt x="427246" y="964500"/>
                </a:lnTo>
                <a:lnTo>
                  <a:pt x="437758" y="1064356"/>
                </a:lnTo>
                <a:lnTo>
                  <a:pt x="455348" y="1117835"/>
                </a:lnTo>
                <a:lnTo>
                  <a:pt x="463198" y="1162039"/>
                </a:lnTo>
                <a:lnTo>
                  <a:pt x="484717" y="1206851"/>
                </a:lnTo>
                <a:lnTo>
                  <a:pt x="520177" y="1251668"/>
                </a:lnTo>
                <a:lnTo>
                  <a:pt x="546718" y="1285402"/>
                </a:lnTo>
                <a:lnTo>
                  <a:pt x="599314" y="1323178"/>
                </a:lnTo>
                <a:lnTo>
                  <a:pt x="603796" y="1313290"/>
                </a:lnTo>
                <a:lnTo>
                  <a:pt x="619978" y="1308351"/>
                </a:lnTo>
                <a:lnTo>
                  <a:pt x="624727" y="1297875"/>
                </a:lnTo>
                <a:lnTo>
                  <a:pt x="641176" y="1292349"/>
                </a:lnTo>
                <a:lnTo>
                  <a:pt x="651241" y="1270144"/>
                </a:lnTo>
                <a:lnTo>
                  <a:pt x="667967" y="1264006"/>
                </a:lnTo>
                <a:lnTo>
                  <a:pt x="606915" y="1398692"/>
                </a:lnTo>
                <a:lnTo>
                  <a:pt x="569933" y="1387994"/>
                </a:lnTo>
                <a:lnTo>
                  <a:pt x="537107" y="1368127"/>
                </a:lnTo>
                <a:lnTo>
                  <a:pt x="508672" y="1338573"/>
                </a:lnTo>
                <a:lnTo>
                  <a:pt x="461730" y="1288326"/>
                </a:lnTo>
                <a:lnTo>
                  <a:pt x="428926" y="1237647"/>
                </a:lnTo>
                <a:lnTo>
                  <a:pt x="398707" y="1181268"/>
                </a:lnTo>
                <a:lnTo>
                  <a:pt x="396070" y="1156324"/>
                </a:lnTo>
                <a:lnTo>
                  <a:pt x="382384" y="1124993"/>
                </a:lnTo>
                <a:lnTo>
                  <a:pt x="369217" y="1092519"/>
                </a:lnTo>
                <a:lnTo>
                  <a:pt x="368135" y="1064143"/>
                </a:lnTo>
                <a:lnTo>
                  <a:pt x="351002" y="917370"/>
                </a:lnTo>
                <a:lnTo>
                  <a:pt x="335299" y="767443"/>
                </a:lnTo>
                <a:lnTo>
                  <a:pt x="330405" y="716717"/>
                </a:lnTo>
                <a:lnTo>
                  <a:pt x="337256" y="670841"/>
                </a:lnTo>
                <a:lnTo>
                  <a:pt x="332722" y="619319"/>
                </a:lnTo>
                <a:lnTo>
                  <a:pt x="347358" y="525509"/>
                </a:lnTo>
                <a:lnTo>
                  <a:pt x="343401" y="472713"/>
                </a:lnTo>
                <a:lnTo>
                  <a:pt x="384584" y="228052"/>
                </a:lnTo>
                <a:lnTo>
                  <a:pt x="405046" y="182909"/>
                </a:lnTo>
                <a:lnTo>
                  <a:pt x="423770" y="80079"/>
                </a:lnTo>
                <a:close/>
              </a:path>
              <a:path w="3408045" h="1758314">
                <a:moveTo>
                  <a:pt x="679820" y="4336"/>
                </a:moveTo>
                <a:lnTo>
                  <a:pt x="737395" y="3419"/>
                </a:lnTo>
                <a:lnTo>
                  <a:pt x="737552" y="4171"/>
                </a:lnTo>
                <a:lnTo>
                  <a:pt x="679820" y="4336"/>
                </a:lnTo>
                <a:close/>
              </a:path>
              <a:path w="3408045" h="1758314">
                <a:moveTo>
                  <a:pt x="563864" y="201679"/>
                </a:moveTo>
                <a:lnTo>
                  <a:pt x="639555" y="34695"/>
                </a:lnTo>
                <a:lnTo>
                  <a:pt x="594165" y="319402"/>
                </a:lnTo>
                <a:lnTo>
                  <a:pt x="573909" y="364087"/>
                </a:lnTo>
                <a:lnTo>
                  <a:pt x="552513" y="319005"/>
                </a:lnTo>
                <a:lnTo>
                  <a:pt x="555984" y="280586"/>
                </a:lnTo>
                <a:lnTo>
                  <a:pt x="563864" y="201679"/>
                </a:lnTo>
                <a:close/>
              </a:path>
              <a:path w="3408045" h="1758314">
                <a:moveTo>
                  <a:pt x="581555" y="8842"/>
                </a:moveTo>
                <a:lnTo>
                  <a:pt x="583473" y="4611"/>
                </a:lnTo>
                <a:lnTo>
                  <a:pt x="679820" y="4336"/>
                </a:lnTo>
                <a:lnTo>
                  <a:pt x="653124" y="4761"/>
                </a:lnTo>
                <a:lnTo>
                  <a:pt x="563864" y="201679"/>
                </a:lnTo>
                <a:lnTo>
                  <a:pt x="585699" y="61223"/>
                </a:lnTo>
                <a:lnTo>
                  <a:pt x="581555" y="8842"/>
                </a:lnTo>
                <a:close/>
              </a:path>
              <a:path w="3408045" h="1758314">
                <a:moveTo>
                  <a:pt x="515517" y="720"/>
                </a:moveTo>
                <a:lnTo>
                  <a:pt x="585179" y="847"/>
                </a:lnTo>
                <a:lnTo>
                  <a:pt x="583473" y="4611"/>
                </a:lnTo>
                <a:lnTo>
                  <a:pt x="515209" y="4805"/>
                </a:lnTo>
                <a:lnTo>
                  <a:pt x="515517" y="720"/>
                </a:lnTo>
                <a:close/>
              </a:path>
              <a:path w="3408045" h="1758314">
                <a:moveTo>
                  <a:pt x="195391" y="0"/>
                </a:moveTo>
                <a:lnTo>
                  <a:pt x="194100" y="85698"/>
                </a:lnTo>
                <a:lnTo>
                  <a:pt x="192722" y="136462"/>
                </a:lnTo>
                <a:lnTo>
                  <a:pt x="190842" y="187179"/>
                </a:lnTo>
                <a:lnTo>
                  <a:pt x="188410" y="237856"/>
                </a:lnTo>
                <a:lnTo>
                  <a:pt x="185374" y="288503"/>
                </a:lnTo>
                <a:lnTo>
                  <a:pt x="181682" y="339128"/>
                </a:lnTo>
                <a:lnTo>
                  <a:pt x="177284" y="389739"/>
                </a:lnTo>
                <a:lnTo>
                  <a:pt x="167372" y="451354"/>
                </a:lnTo>
                <a:lnTo>
                  <a:pt x="150016" y="511301"/>
                </a:lnTo>
                <a:lnTo>
                  <a:pt x="125530" y="568706"/>
                </a:lnTo>
                <a:lnTo>
                  <a:pt x="94224" y="622696"/>
                </a:lnTo>
                <a:lnTo>
                  <a:pt x="62825" y="658677"/>
                </a:lnTo>
                <a:lnTo>
                  <a:pt x="29119" y="673042"/>
                </a:lnTo>
                <a:lnTo>
                  <a:pt x="7954" y="668825"/>
                </a:lnTo>
                <a:lnTo>
                  <a:pt x="83368" y="502454"/>
                </a:lnTo>
                <a:lnTo>
                  <a:pt x="99576" y="460688"/>
                </a:lnTo>
                <a:lnTo>
                  <a:pt x="109451" y="416019"/>
                </a:lnTo>
                <a:lnTo>
                  <a:pt x="113930" y="368914"/>
                </a:lnTo>
                <a:lnTo>
                  <a:pt x="118271" y="263355"/>
                </a:lnTo>
                <a:lnTo>
                  <a:pt x="195391" y="0"/>
                </a:lnTo>
                <a:close/>
              </a:path>
              <a:path w="3408045" h="1758314">
                <a:moveTo>
                  <a:pt x="26956" y="575187"/>
                </a:moveTo>
                <a:lnTo>
                  <a:pt x="28216" y="575411"/>
                </a:lnTo>
                <a:lnTo>
                  <a:pt x="59893" y="540851"/>
                </a:lnTo>
                <a:lnTo>
                  <a:pt x="83368" y="502454"/>
                </a:lnTo>
                <a:lnTo>
                  <a:pt x="7954" y="668825"/>
                </a:lnTo>
                <a:lnTo>
                  <a:pt x="0" y="667240"/>
                </a:lnTo>
                <a:lnTo>
                  <a:pt x="26956" y="575187"/>
                </a:lnTo>
                <a:close/>
              </a:path>
              <a:path w="3408045" h="1758314">
                <a:moveTo>
                  <a:pt x="0" y="0"/>
                </a:moveTo>
                <a:lnTo>
                  <a:pt x="130409" y="0"/>
                </a:lnTo>
                <a:lnTo>
                  <a:pt x="129121" y="51978"/>
                </a:lnTo>
                <a:lnTo>
                  <a:pt x="118271" y="263355"/>
                </a:lnTo>
                <a:lnTo>
                  <a:pt x="26956" y="575187"/>
                </a:lnTo>
                <a:lnTo>
                  <a:pt x="0" y="570398"/>
                </a:lnTo>
                <a:lnTo>
                  <a:pt x="0" y="0"/>
                </a:lnTo>
                <a:close/>
              </a:path>
            </a:pathLst>
          </a:custGeom>
          <a:solidFill>
            <a:srgbClr val="C1D000">
              <a:alpha val="1882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3" name="bk object 17">
            <a:extLst>
              <a:ext uri="{FF2B5EF4-FFF2-40B4-BE49-F238E27FC236}">
                <a16:creationId xmlns:a16="http://schemas.microsoft.com/office/drawing/2014/main" id="{A1D0978B-7AFE-C55F-FF81-A546E1ED984A}"/>
              </a:ext>
            </a:extLst>
          </p:cNvPr>
          <p:cNvSpPr>
            <a:spLocks/>
          </p:cNvSpPr>
          <p:nvPr/>
        </p:nvSpPr>
        <p:spPr bwMode="auto">
          <a:xfrm>
            <a:off x="268288" y="409575"/>
            <a:ext cx="28575" cy="222250"/>
          </a:xfrm>
          <a:custGeom>
            <a:avLst/>
            <a:gdLst>
              <a:gd name="T0" fmla="*/ 0 w 57784"/>
              <a:gd name="T1" fmla="*/ 1 h 334644"/>
              <a:gd name="T2" fmla="*/ 0 w 57784"/>
              <a:gd name="T3" fmla="*/ 0 h 334644"/>
              <a:gd name="T4" fmla="*/ 0 w 57784"/>
              <a:gd name="T5" fmla="*/ 1 h 334644"/>
              <a:gd name="T6" fmla="*/ 0 w 57784"/>
              <a:gd name="T7" fmla="*/ 1 h 334644"/>
              <a:gd name="T8" fmla="*/ 0 w 57784"/>
              <a:gd name="T9" fmla="*/ 1 h 334644"/>
              <a:gd name="T10" fmla="*/ 0 w 57784"/>
              <a:gd name="T11" fmla="*/ 1 h 334644"/>
              <a:gd name="T12" fmla="*/ 0 w 57784"/>
              <a:gd name="T13" fmla="*/ 1 h 334644"/>
              <a:gd name="T14" fmla="*/ 0 w 57784"/>
              <a:gd name="T15" fmla="*/ 1 h 334644"/>
              <a:gd name="T16" fmla="*/ 0 w 57784"/>
              <a:gd name="T17" fmla="*/ 1 h 334644"/>
              <a:gd name="T18" fmla="*/ 0 w 57784"/>
              <a:gd name="T19" fmla="*/ 1 h 334644"/>
              <a:gd name="T20" fmla="*/ 0 w 57784"/>
              <a:gd name="T21" fmla="*/ 1 h 334644"/>
              <a:gd name="T22" fmla="*/ 0 w 57784"/>
              <a:gd name="T23" fmla="*/ 1 h 334644"/>
              <a:gd name="T24" fmla="*/ 0 w 57784"/>
              <a:gd name="T25" fmla="*/ 1 h 334644"/>
              <a:gd name="T26" fmla="*/ 0 w 57784"/>
              <a:gd name="T27" fmla="*/ 1 h 334644"/>
              <a:gd name="T28" fmla="*/ 0 w 57784"/>
              <a:gd name="T29" fmla="*/ 1 h 334644"/>
              <a:gd name="T30" fmla="*/ 0 w 57784"/>
              <a:gd name="T31" fmla="*/ 1 h 3346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784" h="334644">
                <a:moveTo>
                  <a:pt x="12502" y="1512"/>
                </a:moveTo>
                <a:lnTo>
                  <a:pt x="37041" y="0"/>
                </a:lnTo>
                <a:lnTo>
                  <a:pt x="51007" y="9043"/>
                </a:lnTo>
                <a:lnTo>
                  <a:pt x="57026" y="24802"/>
                </a:lnTo>
                <a:lnTo>
                  <a:pt x="57728" y="43435"/>
                </a:lnTo>
                <a:lnTo>
                  <a:pt x="54973" y="91801"/>
                </a:lnTo>
                <a:lnTo>
                  <a:pt x="51073" y="140042"/>
                </a:lnTo>
                <a:lnTo>
                  <a:pt x="37215" y="285216"/>
                </a:lnTo>
                <a:lnTo>
                  <a:pt x="33448" y="334156"/>
                </a:lnTo>
                <a:lnTo>
                  <a:pt x="14785" y="287003"/>
                </a:lnTo>
                <a:lnTo>
                  <a:pt x="4208" y="239717"/>
                </a:lnTo>
                <a:lnTo>
                  <a:pt x="0" y="192304"/>
                </a:lnTo>
                <a:lnTo>
                  <a:pt x="443" y="144771"/>
                </a:lnTo>
                <a:lnTo>
                  <a:pt x="3819" y="97123"/>
                </a:lnTo>
                <a:lnTo>
                  <a:pt x="8412" y="49368"/>
                </a:lnTo>
                <a:lnTo>
                  <a:pt x="12502" y="1512"/>
                </a:lnTo>
                <a:close/>
              </a:path>
            </a:pathLst>
          </a:custGeom>
          <a:solidFill>
            <a:srgbClr val="C1D000">
              <a:alpha val="1882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4" name="bk object 18">
            <a:extLst>
              <a:ext uri="{FF2B5EF4-FFF2-40B4-BE49-F238E27FC236}">
                <a16:creationId xmlns:a16="http://schemas.microsoft.com/office/drawing/2014/main" id="{BFF763F9-7023-59C5-49FA-F9E1FB968629}"/>
              </a:ext>
            </a:extLst>
          </p:cNvPr>
          <p:cNvSpPr>
            <a:spLocks/>
          </p:cNvSpPr>
          <p:nvPr/>
        </p:nvSpPr>
        <p:spPr bwMode="auto">
          <a:xfrm>
            <a:off x="0" y="139700"/>
            <a:ext cx="9525" cy="90488"/>
          </a:xfrm>
          <a:custGeom>
            <a:avLst/>
            <a:gdLst>
              <a:gd name="T0" fmla="*/ 0 w 19050"/>
              <a:gd name="T1" fmla="*/ 0 h 137160"/>
              <a:gd name="T2" fmla="*/ 1 w 19050"/>
              <a:gd name="T3" fmla="*/ 1 h 137160"/>
              <a:gd name="T4" fmla="*/ 0 w 19050"/>
              <a:gd name="T5" fmla="*/ 1 h 137160"/>
              <a:gd name="T6" fmla="*/ 0 w 19050"/>
              <a:gd name="T7" fmla="*/ 0 h 137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050" h="137160">
                <a:moveTo>
                  <a:pt x="0" y="0"/>
                </a:moveTo>
                <a:lnTo>
                  <a:pt x="18991" y="137121"/>
                </a:lnTo>
                <a:lnTo>
                  <a:pt x="0" y="133302"/>
                </a:lnTo>
                <a:lnTo>
                  <a:pt x="0" y="0"/>
                </a:lnTo>
                <a:close/>
              </a:path>
            </a:pathLst>
          </a:custGeom>
          <a:solidFill>
            <a:srgbClr val="C1D000">
              <a:alpha val="1882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5" name="bk object 19">
            <a:extLst>
              <a:ext uri="{FF2B5EF4-FFF2-40B4-BE49-F238E27FC236}">
                <a16:creationId xmlns:a16="http://schemas.microsoft.com/office/drawing/2014/main" id="{5263CB3C-5209-ABD6-37F4-F1ADBD40E47C}"/>
              </a:ext>
            </a:extLst>
          </p:cNvPr>
          <p:cNvSpPr>
            <a:spLocks noChangeArrowheads="1"/>
          </p:cNvSpPr>
          <p:nvPr/>
        </p:nvSpPr>
        <p:spPr bwMode="auto">
          <a:xfrm>
            <a:off x="877888" y="798513"/>
            <a:ext cx="63500" cy="74612"/>
          </a:xfrm>
          <a:prstGeom prst="rect">
            <a:avLst/>
          </a:prstGeom>
          <a:blipFill dpi="0" rotWithShape="1">
            <a:blip r:embed="rId2"/>
            <a:srcRect/>
            <a:stretch>
              <a:fillRect/>
            </a:stretch>
          </a:blipFill>
          <a:ln>
            <a:noFill/>
          </a:ln>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fr-FR" altLang="fr-FR"/>
          </a:p>
        </p:txBody>
      </p:sp>
      <p:sp>
        <p:nvSpPr>
          <p:cNvPr id="6" name="bk object 20">
            <a:extLst>
              <a:ext uri="{FF2B5EF4-FFF2-40B4-BE49-F238E27FC236}">
                <a16:creationId xmlns:a16="http://schemas.microsoft.com/office/drawing/2014/main" id="{F71A9F7A-C215-3B8B-4AB0-B53FD032E08B}"/>
              </a:ext>
            </a:extLst>
          </p:cNvPr>
          <p:cNvSpPr>
            <a:spLocks/>
          </p:cNvSpPr>
          <p:nvPr/>
        </p:nvSpPr>
        <p:spPr bwMode="auto">
          <a:xfrm>
            <a:off x="1325563" y="0"/>
            <a:ext cx="169862" cy="201613"/>
          </a:xfrm>
          <a:custGeom>
            <a:avLst/>
            <a:gdLst>
              <a:gd name="T0" fmla="*/ 0 w 340360"/>
              <a:gd name="T1" fmla="*/ 0 h 302260"/>
              <a:gd name="T2" fmla="*/ 0 w 340360"/>
              <a:gd name="T3" fmla="*/ 0 h 302260"/>
              <a:gd name="T4" fmla="*/ 0 w 340360"/>
              <a:gd name="T5" fmla="*/ 1 h 302260"/>
              <a:gd name="T6" fmla="*/ 0 w 340360"/>
              <a:gd name="T7" fmla="*/ 1 h 302260"/>
              <a:gd name="T8" fmla="*/ 0 w 340360"/>
              <a:gd name="T9" fmla="*/ 1 h 302260"/>
              <a:gd name="T10" fmla="*/ 0 w 340360"/>
              <a:gd name="T11" fmla="*/ 1 h 302260"/>
              <a:gd name="T12" fmla="*/ 0 w 340360"/>
              <a:gd name="T13" fmla="*/ 1 h 302260"/>
              <a:gd name="T14" fmla="*/ 0 w 340360"/>
              <a:gd name="T15" fmla="*/ 1 h 302260"/>
              <a:gd name="T16" fmla="*/ 0 w 340360"/>
              <a:gd name="T17" fmla="*/ 1 h 302260"/>
              <a:gd name="T18" fmla="*/ 0 w 340360"/>
              <a:gd name="T19" fmla="*/ 1 h 302260"/>
              <a:gd name="T20" fmla="*/ 0 w 340360"/>
              <a:gd name="T21" fmla="*/ 1 h 302260"/>
              <a:gd name="T22" fmla="*/ 0 w 340360"/>
              <a:gd name="T23" fmla="*/ 1 h 302260"/>
              <a:gd name="T24" fmla="*/ 0 w 340360"/>
              <a:gd name="T25" fmla="*/ 1 h 302260"/>
              <a:gd name="T26" fmla="*/ 0 w 340360"/>
              <a:gd name="T27" fmla="*/ 1 h 302260"/>
              <a:gd name="T28" fmla="*/ 0 w 340360"/>
              <a:gd name="T29" fmla="*/ 1 h 302260"/>
              <a:gd name="T30" fmla="*/ 0 w 340360"/>
              <a:gd name="T31" fmla="*/ 1 h 302260"/>
              <a:gd name="T32" fmla="*/ 0 w 340360"/>
              <a:gd name="T33" fmla="*/ 0 h 3022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0360" h="302260">
                <a:moveTo>
                  <a:pt x="0" y="0"/>
                </a:moveTo>
                <a:lnTo>
                  <a:pt x="71865" y="0"/>
                </a:lnTo>
                <a:lnTo>
                  <a:pt x="109812" y="35896"/>
                </a:lnTo>
                <a:lnTo>
                  <a:pt x="144818" y="70473"/>
                </a:lnTo>
                <a:lnTo>
                  <a:pt x="179110" y="105757"/>
                </a:lnTo>
                <a:lnTo>
                  <a:pt x="212689" y="141749"/>
                </a:lnTo>
                <a:lnTo>
                  <a:pt x="245555" y="178449"/>
                </a:lnTo>
                <a:lnTo>
                  <a:pt x="277708" y="215857"/>
                </a:lnTo>
                <a:lnTo>
                  <a:pt x="309148" y="253973"/>
                </a:lnTo>
                <a:lnTo>
                  <a:pt x="339874" y="292797"/>
                </a:lnTo>
                <a:lnTo>
                  <a:pt x="316527" y="300698"/>
                </a:lnTo>
                <a:lnTo>
                  <a:pt x="299614" y="302003"/>
                </a:lnTo>
                <a:lnTo>
                  <a:pt x="287473" y="298282"/>
                </a:lnTo>
                <a:lnTo>
                  <a:pt x="205957" y="215822"/>
                </a:lnTo>
                <a:lnTo>
                  <a:pt x="133631" y="140354"/>
                </a:lnTo>
                <a:lnTo>
                  <a:pt x="61459" y="64703"/>
                </a:lnTo>
                <a:lnTo>
                  <a:pt x="0" y="0"/>
                </a:lnTo>
                <a:close/>
              </a:path>
            </a:pathLst>
          </a:custGeom>
          <a:solidFill>
            <a:srgbClr val="C1D000">
              <a:alpha val="1882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7" name="bk object 21">
            <a:extLst>
              <a:ext uri="{FF2B5EF4-FFF2-40B4-BE49-F238E27FC236}">
                <a16:creationId xmlns:a16="http://schemas.microsoft.com/office/drawing/2014/main" id="{39C5815E-AC84-A7F9-763E-5A2EE5BCA8D2}"/>
              </a:ext>
            </a:extLst>
          </p:cNvPr>
          <p:cNvSpPr>
            <a:spLocks/>
          </p:cNvSpPr>
          <p:nvPr/>
        </p:nvSpPr>
        <p:spPr bwMode="auto">
          <a:xfrm>
            <a:off x="717550" y="0"/>
            <a:ext cx="171450" cy="85725"/>
          </a:xfrm>
          <a:custGeom>
            <a:avLst/>
            <a:gdLst>
              <a:gd name="T0" fmla="*/ 0 w 341630"/>
              <a:gd name="T1" fmla="*/ 0 h 128905"/>
              <a:gd name="T2" fmla="*/ 1 w 341630"/>
              <a:gd name="T3" fmla="*/ 0 h 128905"/>
              <a:gd name="T4" fmla="*/ 1 w 341630"/>
              <a:gd name="T5" fmla="*/ 1 h 128905"/>
              <a:gd name="T6" fmla="*/ 1 w 341630"/>
              <a:gd name="T7" fmla="*/ 1 h 128905"/>
              <a:gd name="T8" fmla="*/ 1 w 341630"/>
              <a:gd name="T9" fmla="*/ 1 h 128905"/>
              <a:gd name="T10" fmla="*/ 1 w 341630"/>
              <a:gd name="T11" fmla="*/ 1 h 128905"/>
              <a:gd name="T12" fmla="*/ 1 w 341630"/>
              <a:gd name="T13" fmla="*/ 1 h 128905"/>
              <a:gd name="T14" fmla="*/ 1 w 341630"/>
              <a:gd name="T15" fmla="*/ 1 h 128905"/>
              <a:gd name="T16" fmla="*/ 1 w 341630"/>
              <a:gd name="T17" fmla="*/ 1 h 128905"/>
              <a:gd name="T18" fmla="*/ 1 w 341630"/>
              <a:gd name="T19" fmla="*/ 1 h 128905"/>
              <a:gd name="T20" fmla="*/ 1 w 341630"/>
              <a:gd name="T21" fmla="*/ 1 h 128905"/>
              <a:gd name="T22" fmla="*/ 1 w 341630"/>
              <a:gd name="T23" fmla="*/ 1 h 128905"/>
              <a:gd name="T24" fmla="*/ 1 w 341630"/>
              <a:gd name="T25" fmla="*/ 1 h 128905"/>
              <a:gd name="T26" fmla="*/ 1 w 341630"/>
              <a:gd name="T27" fmla="*/ 1 h 128905"/>
              <a:gd name="T28" fmla="*/ 1 w 341630"/>
              <a:gd name="T29" fmla="*/ 1 h 128905"/>
              <a:gd name="T30" fmla="*/ 1 w 341630"/>
              <a:gd name="T31" fmla="*/ 1 h 128905"/>
              <a:gd name="T32" fmla="*/ 0 w 341630"/>
              <a:gd name="T33" fmla="*/ 0 h 1289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1630" h="128905">
                <a:moveTo>
                  <a:pt x="0" y="0"/>
                </a:moveTo>
                <a:lnTo>
                  <a:pt x="152831" y="0"/>
                </a:lnTo>
                <a:lnTo>
                  <a:pt x="226905" y="28637"/>
                </a:lnTo>
                <a:lnTo>
                  <a:pt x="268697" y="47598"/>
                </a:lnTo>
                <a:lnTo>
                  <a:pt x="318312" y="75553"/>
                </a:lnTo>
                <a:lnTo>
                  <a:pt x="341094" y="128278"/>
                </a:lnTo>
                <a:lnTo>
                  <a:pt x="330229" y="128175"/>
                </a:lnTo>
                <a:lnTo>
                  <a:pt x="319397" y="128478"/>
                </a:lnTo>
                <a:lnTo>
                  <a:pt x="308881" y="127820"/>
                </a:lnTo>
                <a:lnTo>
                  <a:pt x="299620" y="124813"/>
                </a:lnTo>
                <a:lnTo>
                  <a:pt x="252941" y="100520"/>
                </a:lnTo>
                <a:lnTo>
                  <a:pt x="205242" y="78639"/>
                </a:lnTo>
                <a:lnTo>
                  <a:pt x="156756" y="58577"/>
                </a:lnTo>
                <a:lnTo>
                  <a:pt x="107717" y="39742"/>
                </a:lnTo>
                <a:lnTo>
                  <a:pt x="58357" y="21541"/>
                </a:lnTo>
                <a:lnTo>
                  <a:pt x="8911" y="3382"/>
                </a:lnTo>
                <a:lnTo>
                  <a:pt x="0" y="0"/>
                </a:lnTo>
                <a:close/>
              </a:path>
            </a:pathLst>
          </a:custGeom>
          <a:solidFill>
            <a:srgbClr val="C1D000">
              <a:alpha val="1882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a:p>
        </p:txBody>
      </p:sp>
      <p:sp>
        <p:nvSpPr>
          <p:cNvPr id="8" name="bk object 23">
            <a:extLst>
              <a:ext uri="{FF2B5EF4-FFF2-40B4-BE49-F238E27FC236}">
                <a16:creationId xmlns:a16="http://schemas.microsoft.com/office/drawing/2014/main" id="{BCA6AFAB-2D58-7190-6659-FEF7B8CAB5AF}"/>
              </a:ext>
            </a:extLst>
          </p:cNvPr>
          <p:cNvSpPr>
            <a:spLocks noChangeArrowheads="1"/>
          </p:cNvSpPr>
          <p:nvPr/>
        </p:nvSpPr>
        <p:spPr bwMode="auto">
          <a:xfrm>
            <a:off x="1395413" y="0"/>
            <a:ext cx="7748587" cy="25400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fr-FR" altLang="fr-FR"/>
          </a:p>
        </p:txBody>
      </p:sp>
      <p:sp>
        <p:nvSpPr>
          <p:cNvPr id="9" name="Holder 2">
            <a:extLst>
              <a:ext uri="{FF2B5EF4-FFF2-40B4-BE49-F238E27FC236}">
                <a16:creationId xmlns:a16="http://schemas.microsoft.com/office/drawing/2014/main" id="{60369B4A-BA31-15A0-D6F8-908F59F02E5C}"/>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10" name="Holder 3">
            <a:extLst>
              <a:ext uri="{FF2B5EF4-FFF2-40B4-BE49-F238E27FC236}">
                <a16:creationId xmlns:a16="http://schemas.microsoft.com/office/drawing/2014/main" id="{7A6292C5-340B-4658-F7AC-D02BD895ED76}"/>
              </a:ext>
            </a:extLst>
          </p:cNvPr>
          <p:cNvSpPr>
            <a:spLocks noGrp="1"/>
          </p:cNvSpPr>
          <p:nvPr>
            <p:ph type="dt" sz="half" idx="11"/>
          </p:nvPr>
        </p:nvSpPr>
        <p:spPr/>
        <p:txBody>
          <a:bodyPr/>
          <a:lstStyle>
            <a:lvl1pPr algn="l">
              <a:defRPr>
                <a:solidFill>
                  <a:schemeClr val="tx1">
                    <a:tint val="75000"/>
                  </a:schemeClr>
                </a:solidFill>
              </a:defRPr>
            </a:lvl1pPr>
          </a:lstStyle>
          <a:p>
            <a:pPr>
              <a:defRPr/>
            </a:pPr>
            <a:fld id="{069D7FD1-B936-4200-B6F4-B68152E098B0}" type="datetimeFigureOut">
              <a:rPr lang="en-US"/>
              <a:pPr>
                <a:defRPr/>
              </a:pPr>
              <a:t>4/7/2025</a:t>
            </a:fld>
            <a:endParaRPr lang="en-US"/>
          </a:p>
        </p:txBody>
      </p:sp>
      <p:sp>
        <p:nvSpPr>
          <p:cNvPr id="11" name="Holder 4">
            <a:extLst>
              <a:ext uri="{FF2B5EF4-FFF2-40B4-BE49-F238E27FC236}">
                <a16:creationId xmlns:a16="http://schemas.microsoft.com/office/drawing/2014/main" id="{8398630E-B3BF-BA95-5A41-6FD9577DA931}"/>
              </a:ext>
            </a:extLst>
          </p:cNvPr>
          <p:cNvSpPr>
            <a:spLocks noGrp="1"/>
          </p:cNvSpPr>
          <p:nvPr>
            <p:ph type="sldNum" sz="quarter" idx="12"/>
          </p:nvPr>
        </p:nvSpPr>
        <p:spPr/>
        <p:txBody>
          <a:bodyPr/>
          <a:lstStyle>
            <a:lvl1pPr algn="r">
              <a:defRPr>
                <a:solidFill>
                  <a:schemeClr val="tx1">
                    <a:tint val="75000"/>
                  </a:schemeClr>
                </a:solidFill>
              </a:defRPr>
            </a:lvl1pPr>
          </a:lstStyle>
          <a:p>
            <a:pPr>
              <a:defRPr/>
            </a:pPr>
            <a:fld id="{A66490EF-0EBB-496E-8A4C-99113D29733C}" type="slidenum">
              <a:rPr/>
              <a:pPr>
                <a:defRPr/>
              </a:pPr>
              <a:t>‹N°›</a:t>
            </a:fld>
            <a:endParaRPr/>
          </a:p>
        </p:txBody>
      </p:sp>
    </p:spTree>
    <p:extLst>
      <p:ext uri="{BB962C8B-B14F-4D97-AF65-F5344CB8AC3E}">
        <p14:creationId xmlns:p14="http://schemas.microsoft.com/office/powerpoint/2010/main" val="1557610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2" name="Numéro de diapositive">
            <a:extLst>
              <a:ext uri="{FF2B5EF4-FFF2-40B4-BE49-F238E27FC236}">
                <a16:creationId xmlns:a16="http://schemas.microsoft.com/office/drawing/2014/main" id="{B5CB49F0-5C95-85CA-2898-FCE6E1BE4DCF}"/>
              </a:ext>
            </a:extLst>
          </p:cNvPr>
          <p:cNvSpPr txBox="1">
            <a:spLocks noGrp="1"/>
          </p:cNvSpPr>
          <p:nvPr>
            <p:ph type="sldNum" sz="quarter" idx="10"/>
          </p:nvPr>
        </p:nvSpPr>
        <p:spPr/>
        <p:txBody>
          <a:bodyPr/>
          <a:lstStyle>
            <a:lvl1pPr>
              <a:defRPr/>
            </a:lvl1pPr>
          </a:lstStyle>
          <a:p>
            <a:pPr>
              <a:defRPr/>
            </a:pPr>
            <a:fld id="{3E469FD3-610D-4F9A-BE22-B7E36735EC01}" type="slidenum">
              <a:rPr/>
              <a:pPr>
                <a:defRPr/>
              </a:pPr>
              <a:t>‹N°›</a:t>
            </a:fld>
            <a:endParaRPr/>
          </a:p>
        </p:txBody>
      </p:sp>
    </p:spTree>
    <p:extLst>
      <p:ext uri="{BB962C8B-B14F-4D97-AF65-F5344CB8AC3E}">
        <p14:creationId xmlns:p14="http://schemas.microsoft.com/office/powerpoint/2010/main" val="170938970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537E0B7-E82E-3224-1E0E-CE9178ED8477}"/>
              </a:ext>
            </a:extLst>
          </p:cNvPr>
          <p:cNvSpPr>
            <a:spLocks noGrp="1"/>
          </p:cNvSpPr>
          <p:nvPr>
            <p:ph type="dt" sz="half" idx="10"/>
          </p:nvPr>
        </p:nvSpPr>
        <p:spPr/>
        <p:txBody>
          <a:bodyPr/>
          <a:lstStyle>
            <a:lvl1pPr>
              <a:defRPr/>
            </a:lvl1pPr>
          </a:lstStyle>
          <a:p>
            <a:pPr>
              <a:defRPr/>
            </a:pPr>
            <a:fld id="{87427E41-E71D-48F9-87F0-DD3E986EA639}" type="datetimeFigureOut">
              <a:rPr lang="fr-FR"/>
              <a:pPr>
                <a:defRPr/>
              </a:pPr>
              <a:t>07/04/2025</a:t>
            </a:fld>
            <a:endParaRPr lang="fr-FR"/>
          </a:p>
        </p:txBody>
      </p:sp>
      <p:sp>
        <p:nvSpPr>
          <p:cNvPr id="5" name="Espace réservé du pied de page 4">
            <a:extLst>
              <a:ext uri="{FF2B5EF4-FFF2-40B4-BE49-F238E27FC236}">
                <a16:creationId xmlns:a16="http://schemas.microsoft.com/office/drawing/2014/main" id="{4FF297CB-0EF6-56C1-0F75-2B4A4EDFF105}"/>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3A5234AB-4E05-00B5-B537-1C78F3B82423}"/>
              </a:ext>
            </a:extLst>
          </p:cNvPr>
          <p:cNvSpPr>
            <a:spLocks noGrp="1"/>
          </p:cNvSpPr>
          <p:nvPr>
            <p:ph type="sldNum" sz="quarter" idx="12"/>
          </p:nvPr>
        </p:nvSpPr>
        <p:spPr/>
        <p:txBody>
          <a:bodyPr/>
          <a:lstStyle>
            <a:lvl1pPr>
              <a:defRPr/>
            </a:lvl1pPr>
          </a:lstStyle>
          <a:p>
            <a:pPr>
              <a:defRPr/>
            </a:pPr>
            <a:fld id="{AC96EDE2-6B6D-42F1-A217-2587ABEB265E}" type="slidenum">
              <a:rPr lang="fr-FR" altLang="fr-FR"/>
              <a:pPr>
                <a:defRPr/>
              </a:pPr>
              <a:t>‹N°›</a:t>
            </a:fld>
            <a:endParaRPr lang="fr-FR" altLang="fr-FR"/>
          </a:p>
        </p:txBody>
      </p:sp>
    </p:spTree>
    <p:extLst>
      <p:ext uri="{BB962C8B-B14F-4D97-AF65-F5344CB8AC3E}">
        <p14:creationId xmlns:p14="http://schemas.microsoft.com/office/powerpoint/2010/main" val="1778474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8C005F44-DEA6-2595-69F6-6D7B86DB5F0A}"/>
              </a:ext>
            </a:extLst>
          </p:cNvPr>
          <p:cNvSpPr>
            <a:spLocks noGrp="1"/>
          </p:cNvSpPr>
          <p:nvPr>
            <p:ph type="dt" sz="half" idx="10"/>
          </p:nvPr>
        </p:nvSpPr>
        <p:spPr/>
        <p:txBody>
          <a:bodyPr/>
          <a:lstStyle>
            <a:lvl1pPr>
              <a:defRPr/>
            </a:lvl1pPr>
          </a:lstStyle>
          <a:p>
            <a:pPr>
              <a:defRPr/>
            </a:pPr>
            <a:fld id="{7099A3BE-872A-4768-AF3A-53DF1FEADDF5}" type="datetimeFigureOut">
              <a:rPr lang="fr-FR"/>
              <a:pPr>
                <a:defRPr/>
              </a:pPr>
              <a:t>07/04/2025</a:t>
            </a:fld>
            <a:endParaRPr lang="fr-FR"/>
          </a:p>
        </p:txBody>
      </p:sp>
      <p:sp>
        <p:nvSpPr>
          <p:cNvPr id="5" name="Espace réservé du pied de page 4">
            <a:extLst>
              <a:ext uri="{FF2B5EF4-FFF2-40B4-BE49-F238E27FC236}">
                <a16:creationId xmlns:a16="http://schemas.microsoft.com/office/drawing/2014/main" id="{642D5256-C865-27B9-4A2F-B07DF2993D03}"/>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9863B4C4-A454-4910-9D41-684734D23493}"/>
              </a:ext>
            </a:extLst>
          </p:cNvPr>
          <p:cNvSpPr>
            <a:spLocks noGrp="1"/>
          </p:cNvSpPr>
          <p:nvPr>
            <p:ph type="sldNum" sz="quarter" idx="12"/>
          </p:nvPr>
        </p:nvSpPr>
        <p:spPr/>
        <p:txBody>
          <a:bodyPr/>
          <a:lstStyle>
            <a:lvl1pPr>
              <a:defRPr/>
            </a:lvl1pPr>
          </a:lstStyle>
          <a:p>
            <a:pPr>
              <a:defRPr/>
            </a:pPr>
            <a:fld id="{4E416EBE-AF3A-443D-B915-5883FA721FB1}" type="slidenum">
              <a:rPr lang="fr-FR" altLang="fr-FR"/>
              <a:pPr>
                <a:defRPr/>
              </a:pPr>
              <a:t>‹N°›</a:t>
            </a:fld>
            <a:endParaRPr lang="fr-FR" altLang="fr-FR"/>
          </a:p>
        </p:txBody>
      </p:sp>
    </p:spTree>
    <p:extLst>
      <p:ext uri="{BB962C8B-B14F-4D97-AF65-F5344CB8AC3E}">
        <p14:creationId xmlns:p14="http://schemas.microsoft.com/office/powerpoint/2010/main" val="3469302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87B1D6A7-7EC1-C726-5BA8-67D898E57DD7}"/>
              </a:ext>
            </a:extLst>
          </p:cNvPr>
          <p:cNvSpPr>
            <a:spLocks noGrp="1"/>
          </p:cNvSpPr>
          <p:nvPr>
            <p:ph type="dt" sz="half" idx="10"/>
          </p:nvPr>
        </p:nvSpPr>
        <p:spPr/>
        <p:txBody>
          <a:bodyPr/>
          <a:lstStyle>
            <a:lvl1pPr>
              <a:defRPr/>
            </a:lvl1pPr>
          </a:lstStyle>
          <a:p>
            <a:pPr>
              <a:defRPr/>
            </a:pPr>
            <a:fld id="{D047844B-D928-4816-917B-CB882BE4ECCA}" type="datetimeFigureOut">
              <a:rPr lang="fr-FR"/>
              <a:pPr>
                <a:defRPr/>
              </a:pPr>
              <a:t>07/04/2025</a:t>
            </a:fld>
            <a:endParaRPr lang="fr-FR"/>
          </a:p>
        </p:txBody>
      </p:sp>
      <p:sp>
        <p:nvSpPr>
          <p:cNvPr id="6" name="Espace réservé du pied de page 4">
            <a:extLst>
              <a:ext uri="{FF2B5EF4-FFF2-40B4-BE49-F238E27FC236}">
                <a16:creationId xmlns:a16="http://schemas.microsoft.com/office/drawing/2014/main" id="{66445D5B-2486-FE3D-18C8-E89A306C7F7F}"/>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5FD989A6-D3FE-E1AF-8344-F4B50898651C}"/>
              </a:ext>
            </a:extLst>
          </p:cNvPr>
          <p:cNvSpPr>
            <a:spLocks noGrp="1"/>
          </p:cNvSpPr>
          <p:nvPr>
            <p:ph type="sldNum" sz="quarter" idx="12"/>
          </p:nvPr>
        </p:nvSpPr>
        <p:spPr/>
        <p:txBody>
          <a:bodyPr/>
          <a:lstStyle>
            <a:lvl1pPr>
              <a:defRPr/>
            </a:lvl1pPr>
          </a:lstStyle>
          <a:p>
            <a:pPr>
              <a:defRPr/>
            </a:pPr>
            <a:fld id="{AEE22C23-E62E-450E-93F0-08EFE497B865}" type="slidenum">
              <a:rPr lang="fr-FR" altLang="fr-FR"/>
              <a:pPr>
                <a:defRPr/>
              </a:pPr>
              <a:t>‹N°›</a:t>
            </a:fld>
            <a:endParaRPr lang="fr-FR" altLang="fr-FR"/>
          </a:p>
        </p:txBody>
      </p:sp>
    </p:spTree>
    <p:extLst>
      <p:ext uri="{BB962C8B-B14F-4D97-AF65-F5344CB8AC3E}">
        <p14:creationId xmlns:p14="http://schemas.microsoft.com/office/powerpoint/2010/main" val="1298239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1C619515-3418-2490-9AC0-DE7EB68F79DB}"/>
              </a:ext>
            </a:extLst>
          </p:cNvPr>
          <p:cNvSpPr>
            <a:spLocks noGrp="1"/>
          </p:cNvSpPr>
          <p:nvPr>
            <p:ph type="dt" sz="half" idx="10"/>
          </p:nvPr>
        </p:nvSpPr>
        <p:spPr/>
        <p:txBody>
          <a:bodyPr/>
          <a:lstStyle>
            <a:lvl1pPr>
              <a:defRPr/>
            </a:lvl1pPr>
          </a:lstStyle>
          <a:p>
            <a:pPr>
              <a:defRPr/>
            </a:pPr>
            <a:fld id="{1DD1AAE9-0E73-4558-98A0-93BBD890A394}" type="datetimeFigureOut">
              <a:rPr lang="fr-FR"/>
              <a:pPr>
                <a:defRPr/>
              </a:pPr>
              <a:t>07/04/2025</a:t>
            </a:fld>
            <a:endParaRPr lang="fr-FR"/>
          </a:p>
        </p:txBody>
      </p:sp>
      <p:sp>
        <p:nvSpPr>
          <p:cNvPr id="8" name="Espace réservé du pied de page 4">
            <a:extLst>
              <a:ext uri="{FF2B5EF4-FFF2-40B4-BE49-F238E27FC236}">
                <a16:creationId xmlns:a16="http://schemas.microsoft.com/office/drawing/2014/main" id="{BAB10968-9F2D-26AF-2F8B-758BED6C4235}"/>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51272F37-C02F-51DC-04F6-3528307A5395}"/>
              </a:ext>
            </a:extLst>
          </p:cNvPr>
          <p:cNvSpPr>
            <a:spLocks noGrp="1"/>
          </p:cNvSpPr>
          <p:nvPr>
            <p:ph type="sldNum" sz="quarter" idx="12"/>
          </p:nvPr>
        </p:nvSpPr>
        <p:spPr/>
        <p:txBody>
          <a:bodyPr/>
          <a:lstStyle>
            <a:lvl1pPr>
              <a:defRPr/>
            </a:lvl1pPr>
          </a:lstStyle>
          <a:p>
            <a:pPr>
              <a:defRPr/>
            </a:pPr>
            <a:fld id="{F953131F-3531-4D07-B564-DFAE1ECB5796}" type="slidenum">
              <a:rPr lang="fr-FR" altLang="fr-FR"/>
              <a:pPr>
                <a:defRPr/>
              </a:pPr>
              <a:t>‹N°›</a:t>
            </a:fld>
            <a:endParaRPr lang="fr-FR" altLang="fr-FR"/>
          </a:p>
        </p:txBody>
      </p:sp>
    </p:spTree>
    <p:extLst>
      <p:ext uri="{BB962C8B-B14F-4D97-AF65-F5344CB8AC3E}">
        <p14:creationId xmlns:p14="http://schemas.microsoft.com/office/powerpoint/2010/main" val="105872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a:extLst>
              <a:ext uri="{FF2B5EF4-FFF2-40B4-BE49-F238E27FC236}">
                <a16:creationId xmlns:a16="http://schemas.microsoft.com/office/drawing/2014/main" id="{B4C62904-C5B1-8596-1396-B72A3B4DD8A9}"/>
              </a:ext>
            </a:extLst>
          </p:cNvPr>
          <p:cNvSpPr>
            <a:spLocks noGrp="1"/>
          </p:cNvSpPr>
          <p:nvPr>
            <p:ph type="dt" sz="half" idx="10"/>
          </p:nvPr>
        </p:nvSpPr>
        <p:spPr/>
        <p:txBody>
          <a:bodyPr/>
          <a:lstStyle>
            <a:lvl1pPr>
              <a:defRPr/>
            </a:lvl1pPr>
          </a:lstStyle>
          <a:p>
            <a:pPr>
              <a:defRPr/>
            </a:pPr>
            <a:fld id="{DA0B688A-2AC5-4918-A555-352849A75B32}" type="datetimeFigureOut">
              <a:rPr lang="fr-FR"/>
              <a:pPr>
                <a:defRPr/>
              </a:pPr>
              <a:t>07/04/2025</a:t>
            </a:fld>
            <a:endParaRPr lang="fr-FR"/>
          </a:p>
        </p:txBody>
      </p:sp>
      <p:sp>
        <p:nvSpPr>
          <p:cNvPr id="4" name="Espace réservé du pied de page 4">
            <a:extLst>
              <a:ext uri="{FF2B5EF4-FFF2-40B4-BE49-F238E27FC236}">
                <a16:creationId xmlns:a16="http://schemas.microsoft.com/office/drawing/2014/main" id="{171E4448-B8F1-3A53-BA35-F53BA93BF1BF}"/>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CBAF39DF-0061-15C7-7332-C565894613B8}"/>
              </a:ext>
            </a:extLst>
          </p:cNvPr>
          <p:cNvSpPr>
            <a:spLocks noGrp="1"/>
          </p:cNvSpPr>
          <p:nvPr>
            <p:ph type="sldNum" sz="quarter" idx="12"/>
          </p:nvPr>
        </p:nvSpPr>
        <p:spPr/>
        <p:txBody>
          <a:bodyPr/>
          <a:lstStyle>
            <a:lvl1pPr>
              <a:defRPr/>
            </a:lvl1pPr>
          </a:lstStyle>
          <a:p>
            <a:pPr>
              <a:defRPr/>
            </a:pPr>
            <a:fld id="{5F30DC8D-1152-4E4A-B804-7492DD74AE7B}" type="slidenum">
              <a:rPr lang="fr-FR" altLang="fr-FR"/>
              <a:pPr>
                <a:defRPr/>
              </a:pPr>
              <a:t>‹N°›</a:t>
            </a:fld>
            <a:endParaRPr lang="fr-FR" altLang="fr-FR"/>
          </a:p>
        </p:txBody>
      </p:sp>
    </p:spTree>
    <p:extLst>
      <p:ext uri="{BB962C8B-B14F-4D97-AF65-F5344CB8AC3E}">
        <p14:creationId xmlns:p14="http://schemas.microsoft.com/office/powerpoint/2010/main" val="398581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4F8A3E40-75EE-8250-0E06-C7FA03220243}"/>
              </a:ext>
            </a:extLst>
          </p:cNvPr>
          <p:cNvSpPr>
            <a:spLocks noGrp="1"/>
          </p:cNvSpPr>
          <p:nvPr>
            <p:ph type="dt" sz="half" idx="10"/>
          </p:nvPr>
        </p:nvSpPr>
        <p:spPr/>
        <p:txBody>
          <a:bodyPr/>
          <a:lstStyle>
            <a:lvl1pPr>
              <a:defRPr/>
            </a:lvl1pPr>
          </a:lstStyle>
          <a:p>
            <a:pPr>
              <a:defRPr/>
            </a:pPr>
            <a:fld id="{EB15C834-48A6-4274-9349-5C648B98B398}" type="datetimeFigureOut">
              <a:rPr lang="fr-FR"/>
              <a:pPr>
                <a:defRPr/>
              </a:pPr>
              <a:t>07/04/2025</a:t>
            </a:fld>
            <a:endParaRPr lang="fr-FR"/>
          </a:p>
        </p:txBody>
      </p:sp>
      <p:sp>
        <p:nvSpPr>
          <p:cNvPr id="3" name="Espace réservé du pied de page 4">
            <a:extLst>
              <a:ext uri="{FF2B5EF4-FFF2-40B4-BE49-F238E27FC236}">
                <a16:creationId xmlns:a16="http://schemas.microsoft.com/office/drawing/2014/main" id="{53EF7827-E95C-CAE9-A6A0-CC19EBC667E0}"/>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656135EC-B2A8-9F66-F456-167D284A01D8}"/>
              </a:ext>
            </a:extLst>
          </p:cNvPr>
          <p:cNvSpPr>
            <a:spLocks noGrp="1"/>
          </p:cNvSpPr>
          <p:nvPr>
            <p:ph type="sldNum" sz="quarter" idx="12"/>
          </p:nvPr>
        </p:nvSpPr>
        <p:spPr/>
        <p:txBody>
          <a:bodyPr/>
          <a:lstStyle>
            <a:lvl1pPr>
              <a:defRPr/>
            </a:lvl1pPr>
          </a:lstStyle>
          <a:p>
            <a:pPr>
              <a:defRPr/>
            </a:pPr>
            <a:fld id="{008153FE-2F02-4B65-9586-AB2EC57DCFB8}" type="slidenum">
              <a:rPr lang="fr-FR" altLang="fr-FR"/>
              <a:pPr>
                <a:defRPr/>
              </a:pPr>
              <a:t>‹N°›</a:t>
            </a:fld>
            <a:endParaRPr lang="fr-FR" altLang="fr-FR"/>
          </a:p>
        </p:txBody>
      </p:sp>
    </p:spTree>
    <p:extLst>
      <p:ext uri="{BB962C8B-B14F-4D97-AF65-F5344CB8AC3E}">
        <p14:creationId xmlns:p14="http://schemas.microsoft.com/office/powerpoint/2010/main" val="2713446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9D5D8DBB-D229-2479-A394-E63DDBC64C0D}"/>
              </a:ext>
            </a:extLst>
          </p:cNvPr>
          <p:cNvSpPr>
            <a:spLocks noGrp="1"/>
          </p:cNvSpPr>
          <p:nvPr>
            <p:ph type="dt" sz="half" idx="10"/>
          </p:nvPr>
        </p:nvSpPr>
        <p:spPr/>
        <p:txBody>
          <a:bodyPr/>
          <a:lstStyle>
            <a:lvl1pPr>
              <a:defRPr/>
            </a:lvl1pPr>
          </a:lstStyle>
          <a:p>
            <a:pPr>
              <a:defRPr/>
            </a:pPr>
            <a:fld id="{A6E8802A-FB47-4C8E-AA99-5436EB703A81}" type="datetimeFigureOut">
              <a:rPr lang="fr-FR"/>
              <a:pPr>
                <a:defRPr/>
              </a:pPr>
              <a:t>07/04/2025</a:t>
            </a:fld>
            <a:endParaRPr lang="fr-FR"/>
          </a:p>
        </p:txBody>
      </p:sp>
      <p:sp>
        <p:nvSpPr>
          <p:cNvPr id="6" name="Espace réservé du pied de page 4">
            <a:extLst>
              <a:ext uri="{FF2B5EF4-FFF2-40B4-BE49-F238E27FC236}">
                <a16:creationId xmlns:a16="http://schemas.microsoft.com/office/drawing/2014/main" id="{96AAABD4-4ED8-9410-AF39-78FA96EDF7CC}"/>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14796ECB-0044-1BA4-4B74-3E1862BD5DB4}"/>
              </a:ext>
            </a:extLst>
          </p:cNvPr>
          <p:cNvSpPr>
            <a:spLocks noGrp="1"/>
          </p:cNvSpPr>
          <p:nvPr>
            <p:ph type="sldNum" sz="quarter" idx="12"/>
          </p:nvPr>
        </p:nvSpPr>
        <p:spPr/>
        <p:txBody>
          <a:bodyPr/>
          <a:lstStyle>
            <a:lvl1pPr>
              <a:defRPr/>
            </a:lvl1pPr>
          </a:lstStyle>
          <a:p>
            <a:pPr>
              <a:defRPr/>
            </a:pPr>
            <a:fld id="{5160D6C9-8570-4198-9849-C11E9C588EF4}" type="slidenum">
              <a:rPr lang="fr-FR" altLang="fr-FR"/>
              <a:pPr>
                <a:defRPr/>
              </a:pPr>
              <a:t>‹N°›</a:t>
            </a:fld>
            <a:endParaRPr lang="fr-FR" altLang="fr-FR"/>
          </a:p>
        </p:txBody>
      </p:sp>
    </p:spTree>
    <p:extLst>
      <p:ext uri="{BB962C8B-B14F-4D97-AF65-F5344CB8AC3E}">
        <p14:creationId xmlns:p14="http://schemas.microsoft.com/office/powerpoint/2010/main" val="1182007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AA864F82-B184-1E17-BAAF-7D6584BC47AC}"/>
              </a:ext>
            </a:extLst>
          </p:cNvPr>
          <p:cNvSpPr>
            <a:spLocks noGrp="1"/>
          </p:cNvSpPr>
          <p:nvPr>
            <p:ph type="dt" sz="half" idx="10"/>
          </p:nvPr>
        </p:nvSpPr>
        <p:spPr/>
        <p:txBody>
          <a:bodyPr/>
          <a:lstStyle>
            <a:lvl1pPr>
              <a:defRPr/>
            </a:lvl1pPr>
          </a:lstStyle>
          <a:p>
            <a:pPr>
              <a:defRPr/>
            </a:pPr>
            <a:fld id="{F1005D33-B630-4A50-B9FF-4C131D331DF4}" type="datetimeFigureOut">
              <a:rPr lang="fr-FR"/>
              <a:pPr>
                <a:defRPr/>
              </a:pPr>
              <a:t>07/04/2025</a:t>
            </a:fld>
            <a:endParaRPr lang="fr-FR"/>
          </a:p>
        </p:txBody>
      </p:sp>
      <p:sp>
        <p:nvSpPr>
          <p:cNvPr id="6" name="Espace réservé du pied de page 4">
            <a:extLst>
              <a:ext uri="{FF2B5EF4-FFF2-40B4-BE49-F238E27FC236}">
                <a16:creationId xmlns:a16="http://schemas.microsoft.com/office/drawing/2014/main" id="{CE5F6C20-D9BA-C1E1-585D-D03FAB35EEA4}"/>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BEBFD189-5EDC-B8CE-F8FA-88F22DE6F1DF}"/>
              </a:ext>
            </a:extLst>
          </p:cNvPr>
          <p:cNvSpPr>
            <a:spLocks noGrp="1"/>
          </p:cNvSpPr>
          <p:nvPr>
            <p:ph type="sldNum" sz="quarter" idx="12"/>
          </p:nvPr>
        </p:nvSpPr>
        <p:spPr/>
        <p:txBody>
          <a:bodyPr/>
          <a:lstStyle>
            <a:lvl1pPr>
              <a:defRPr/>
            </a:lvl1pPr>
          </a:lstStyle>
          <a:p>
            <a:pPr>
              <a:defRPr/>
            </a:pPr>
            <a:fld id="{42E16F1A-5295-4CB7-8899-9E7DAD40930E}" type="slidenum">
              <a:rPr lang="fr-FR" altLang="fr-FR"/>
              <a:pPr>
                <a:defRPr/>
              </a:pPr>
              <a:t>‹N°›</a:t>
            </a:fld>
            <a:endParaRPr lang="fr-FR" altLang="fr-FR"/>
          </a:p>
        </p:txBody>
      </p:sp>
    </p:spTree>
    <p:extLst>
      <p:ext uri="{BB962C8B-B14F-4D97-AF65-F5344CB8AC3E}">
        <p14:creationId xmlns:p14="http://schemas.microsoft.com/office/powerpoint/2010/main" val="126459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B2E64C3E-F769-88C0-083B-9A5FD3E7017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027" name="Espace réservé du texte 2">
            <a:extLst>
              <a:ext uri="{FF2B5EF4-FFF2-40B4-BE49-F238E27FC236}">
                <a16:creationId xmlns:a16="http://schemas.microsoft.com/office/drawing/2014/main" id="{DB405956-37FA-F963-BA4A-C8A7286BD03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7296D748-E376-EE37-9C9B-764BC479E71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B14BDA0-35AB-42C2-9382-D7C23AFC653F}" type="datetimeFigureOut">
              <a:rPr lang="fr-FR"/>
              <a:pPr>
                <a:defRPr/>
              </a:pPr>
              <a:t>07/04/2025</a:t>
            </a:fld>
            <a:endParaRPr lang="fr-FR"/>
          </a:p>
        </p:txBody>
      </p:sp>
      <p:sp>
        <p:nvSpPr>
          <p:cNvPr id="5" name="Espace réservé du pied de page 4">
            <a:extLst>
              <a:ext uri="{FF2B5EF4-FFF2-40B4-BE49-F238E27FC236}">
                <a16:creationId xmlns:a16="http://schemas.microsoft.com/office/drawing/2014/main" id="{9AB9801C-E0BD-E626-EC7E-DD06D80A1D1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D9EDACFD-A021-0D67-51D5-1084068DAF5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1043F469-45BE-4E7B-9D84-DBA0DF13F101}"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6359" r:id="rId1"/>
    <p:sldLayoutId id="2147486360" r:id="rId2"/>
    <p:sldLayoutId id="2147486361" r:id="rId3"/>
    <p:sldLayoutId id="2147486362" r:id="rId4"/>
    <p:sldLayoutId id="2147486363" r:id="rId5"/>
    <p:sldLayoutId id="2147486364" r:id="rId6"/>
    <p:sldLayoutId id="2147486365" r:id="rId7"/>
    <p:sldLayoutId id="2147486366" r:id="rId8"/>
    <p:sldLayoutId id="2147486367" r:id="rId9"/>
    <p:sldLayoutId id="2147486368" r:id="rId10"/>
    <p:sldLayoutId id="214748636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15DD6302-4988-6BFA-E2C9-C314CAE0E6A7}"/>
              </a:ext>
            </a:extLst>
          </p:cNvPr>
          <p:cNvSpPr>
            <a:spLocks noGrp="1"/>
          </p:cNvSpPr>
          <p:nvPr>
            <p:ph type="title"/>
          </p:nvPr>
        </p:nvSpPr>
        <p:spPr>
          <a:xfrm>
            <a:off x="334963" y="-546100"/>
            <a:ext cx="4375150" cy="8224838"/>
          </a:xfrm>
          <a:prstGeom prst="rect">
            <a:avLst/>
          </a:prstGeom>
        </p:spPr>
        <p:txBody>
          <a:bodyPr wrap="square" lIns="0" tIns="0" rIns="0" bIns="0">
            <a:spAutoFit/>
          </a:bodyPr>
          <a:lstStyle>
            <a:lvl1pPr>
              <a:defRPr sz="53450" b="1" i="0">
                <a:solidFill>
                  <a:srgbClr val="C1D000"/>
                </a:solidFill>
                <a:latin typeface="Trebuchet MS"/>
                <a:cs typeface="Trebuchet MS"/>
              </a:defRPr>
            </a:lvl1pPr>
          </a:lstStyle>
          <a:p>
            <a:endParaRPr/>
          </a:p>
        </p:txBody>
      </p:sp>
      <p:sp>
        <p:nvSpPr>
          <p:cNvPr id="2051" name="Holder 3">
            <a:extLst>
              <a:ext uri="{FF2B5EF4-FFF2-40B4-BE49-F238E27FC236}">
                <a16:creationId xmlns:a16="http://schemas.microsoft.com/office/drawing/2014/main" id="{A05360C3-8C62-3D5E-05A3-B1004DF0B99A}"/>
              </a:ext>
            </a:extLst>
          </p:cNvPr>
          <p:cNvSpPr>
            <a:spLocks noGrp="1" noChangeArrowheads="1"/>
          </p:cNvSpPr>
          <p:nvPr>
            <p:ph type="body" idx="1"/>
          </p:nvPr>
        </p:nvSpPr>
        <p:spPr bwMode="auto">
          <a:xfrm>
            <a:off x="717550" y="1717675"/>
            <a:ext cx="77089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fr-FR" altLang="fr-FR"/>
          </a:p>
        </p:txBody>
      </p:sp>
      <p:sp>
        <p:nvSpPr>
          <p:cNvPr id="4" name="Holder 4">
            <a:extLst>
              <a:ext uri="{FF2B5EF4-FFF2-40B4-BE49-F238E27FC236}">
                <a16:creationId xmlns:a16="http://schemas.microsoft.com/office/drawing/2014/main" id="{6B10C618-FEC8-E454-62D9-C75672C5E414}"/>
              </a:ext>
            </a:extLst>
          </p:cNvPr>
          <p:cNvSpPr>
            <a:spLocks noGrp="1"/>
          </p:cNvSpPr>
          <p:nvPr>
            <p:ph type="ftr" sz="quarter" idx="5"/>
          </p:nvPr>
        </p:nvSpPr>
        <p:spPr>
          <a:xfrm>
            <a:off x="3108325" y="6378575"/>
            <a:ext cx="2927350" cy="276225"/>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a:extLst>
              <a:ext uri="{FF2B5EF4-FFF2-40B4-BE49-F238E27FC236}">
                <a16:creationId xmlns:a16="http://schemas.microsoft.com/office/drawing/2014/main" id="{A77648AE-94B3-179E-DF4A-E02F7A644AAA}"/>
              </a:ext>
            </a:extLst>
          </p:cNvPr>
          <p:cNvSpPr>
            <a:spLocks noGrp="1"/>
          </p:cNvSpPr>
          <p:nvPr>
            <p:ph type="dt" sz="half" idx="6"/>
          </p:nvPr>
        </p:nvSpPr>
        <p:spPr>
          <a:xfrm>
            <a:off x="457200" y="6378575"/>
            <a:ext cx="2103438" cy="276225"/>
          </a:xfrm>
          <a:prstGeom prst="rect">
            <a:avLst/>
          </a:prstGeom>
        </p:spPr>
        <p:txBody>
          <a:bodyPr wrap="square" lIns="0" tIns="0" rIns="0" bIns="0">
            <a:spAutoFit/>
          </a:bodyPr>
          <a:lstStyle>
            <a:lvl1pPr algn="l">
              <a:defRPr>
                <a:solidFill>
                  <a:schemeClr val="tx1">
                    <a:tint val="75000"/>
                  </a:schemeClr>
                </a:solidFill>
              </a:defRPr>
            </a:lvl1pPr>
          </a:lstStyle>
          <a:p>
            <a:pPr>
              <a:defRPr/>
            </a:pPr>
            <a:fld id="{743154A9-B457-466D-BA03-85A9B54144AA}" type="datetimeFigureOut">
              <a:rPr lang="en-US"/>
              <a:pPr>
                <a:defRPr/>
              </a:pPr>
              <a:t>4/7/2025</a:t>
            </a:fld>
            <a:endParaRPr lang="en-US"/>
          </a:p>
        </p:txBody>
      </p:sp>
      <p:sp>
        <p:nvSpPr>
          <p:cNvPr id="6" name="Holder 6">
            <a:extLst>
              <a:ext uri="{FF2B5EF4-FFF2-40B4-BE49-F238E27FC236}">
                <a16:creationId xmlns:a16="http://schemas.microsoft.com/office/drawing/2014/main" id="{9B3BA3C8-65F6-0E9D-93D2-7DD86543A499}"/>
              </a:ext>
            </a:extLst>
          </p:cNvPr>
          <p:cNvSpPr>
            <a:spLocks noGrp="1"/>
          </p:cNvSpPr>
          <p:nvPr>
            <p:ph type="sldNum" sz="quarter" idx="7"/>
          </p:nvPr>
        </p:nvSpPr>
        <p:spPr>
          <a:xfrm>
            <a:off x="6583363" y="6378575"/>
            <a:ext cx="2103437" cy="276225"/>
          </a:xfrm>
          <a:prstGeom prst="rect">
            <a:avLst/>
          </a:prstGeom>
        </p:spPr>
        <p:txBody>
          <a:bodyPr wrap="square" lIns="0" tIns="0" rIns="0" bIns="0">
            <a:spAutoFit/>
          </a:bodyPr>
          <a:lstStyle>
            <a:lvl1pPr algn="r">
              <a:defRPr>
                <a:solidFill>
                  <a:schemeClr val="tx1">
                    <a:tint val="75000"/>
                  </a:schemeClr>
                </a:solidFill>
              </a:defRPr>
            </a:lvl1pPr>
          </a:lstStyle>
          <a:p>
            <a:pPr>
              <a:defRPr/>
            </a:pPr>
            <a:fld id="{55861E2B-3D9E-42CC-99C4-BFBF834B445D}" type="slidenum">
              <a:rPr/>
              <a:pPr>
                <a:defRPr/>
              </a:pPr>
              <a:t>‹N°›</a:t>
            </a:fld>
            <a:endParaRPr/>
          </a:p>
        </p:txBody>
      </p:sp>
    </p:spTree>
  </p:cSld>
  <p:clrMap bg1="lt1" tx1="dk1" bg2="lt2" tx2="dk2" accent1="accent1" accent2="accent2" accent3="accent3" accent4="accent4" accent5="accent5" accent6="accent6" hlink="hlink" folHlink="folHlink"/>
  <p:sldLayoutIdLst>
    <p:sldLayoutId id="2147486373" r:id="rId1"/>
    <p:sldLayoutId id="2147486370" r:id="rId2"/>
    <p:sldLayoutId id="2147486374" r:id="rId3"/>
    <p:sldLayoutId id="2147486371" r:id="rId4"/>
    <p:sldLayoutId id="2147486375" r:id="rId5"/>
    <p:sldLayoutId id="2147486376" r:id="rId6"/>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57200" algn="ctr" rtl="0" eaLnBrk="0" fontAlgn="base" hangingPunct="0">
        <a:spcBef>
          <a:spcPct val="0"/>
        </a:spcBef>
        <a:spcAft>
          <a:spcPct val="0"/>
        </a:spcAft>
        <a:defRPr>
          <a:solidFill>
            <a:schemeClr val="tx2"/>
          </a:solidFill>
          <a:latin typeface="Calibri" panose="020F0502020204030204" pitchFamily="34" charset="0"/>
        </a:defRPr>
      </a:lvl6pPr>
      <a:lvl7pPr marL="914400" algn="ctr" rtl="0" eaLnBrk="0" fontAlgn="base" hangingPunct="0">
        <a:spcBef>
          <a:spcPct val="0"/>
        </a:spcBef>
        <a:spcAft>
          <a:spcPct val="0"/>
        </a:spcAft>
        <a:defRPr>
          <a:solidFill>
            <a:schemeClr val="tx2"/>
          </a:solidFill>
          <a:latin typeface="Calibri" panose="020F0502020204030204" pitchFamily="34" charset="0"/>
        </a:defRPr>
      </a:lvl7pPr>
      <a:lvl8pPr marL="1371600" algn="ctr" rtl="0" eaLnBrk="0" fontAlgn="base" hangingPunct="0">
        <a:spcBef>
          <a:spcPct val="0"/>
        </a:spcBef>
        <a:spcAft>
          <a:spcPct val="0"/>
        </a:spcAft>
        <a:defRPr>
          <a:solidFill>
            <a:schemeClr val="tx2"/>
          </a:solidFill>
          <a:latin typeface="Calibri" panose="020F0502020204030204" pitchFamily="34" charset="0"/>
        </a:defRPr>
      </a:lvl8pPr>
      <a:lvl9pPr marL="1828800" algn="ctr" rtl="0" eaLnBrk="0" fontAlgn="base" hangingPunct="0">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228600" algn="l" rtl="0" eaLnBrk="0" fontAlgn="base" hangingPunct="0">
        <a:spcBef>
          <a:spcPct val="20000"/>
        </a:spcBef>
        <a:spcAft>
          <a:spcPct val="0"/>
        </a:spcAft>
        <a:defRPr>
          <a:solidFill>
            <a:schemeClr val="tx1"/>
          </a:solidFill>
          <a:latin typeface="+mn-lt"/>
          <a:ea typeface="+mn-ea"/>
          <a:cs typeface="+mn-cs"/>
        </a:defRPr>
      </a:lvl2pPr>
      <a:lvl3pPr marL="457200" algn="l" rtl="0" eaLnBrk="0" fontAlgn="base" hangingPunct="0">
        <a:spcBef>
          <a:spcPct val="20000"/>
        </a:spcBef>
        <a:spcAft>
          <a:spcPct val="0"/>
        </a:spcAft>
        <a:defRPr>
          <a:solidFill>
            <a:schemeClr val="tx1"/>
          </a:solidFill>
          <a:latin typeface="+mn-lt"/>
          <a:ea typeface="+mn-ea"/>
          <a:cs typeface="+mn-cs"/>
        </a:defRPr>
      </a:lvl3pPr>
      <a:lvl4pPr marL="685800" algn="l" rtl="0" eaLnBrk="0" fontAlgn="base" hangingPunct="0">
        <a:spcBef>
          <a:spcPct val="20000"/>
        </a:spcBef>
        <a:spcAft>
          <a:spcPct val="0"/>
        </a:spcAft>
        <a:defRPr>
          <a:solidFill>
            <a:schemeClr val="tx1"/>
          </a:solidFill>
          <a:latin typeface="+mn-lt"/>
          <a:ea typeface="+mn-ea"/>
          <a:cs typeface="+mn-cs"/>
        </a:defRPr>
      </a:lvl4pPr>
      <a:lvl5pPr marL="914400" algn="l" rtl="0" eaLnBrk="0" fontAlgn="base" hangingPunct="0">
        <a:spcBef>
          <a:spcPct val="20000"/>
        </a:spcBef>
        <a:spcAft>
          <a:spcPct val="0"/>
        </a:spcAft>
        <a:defRPr>
          <a:solidFill>
            <a:schemeClr val="tx1"/>
          </a:solidFill>
          <a:latin typeface="+mn-lt"/>
          <a:ea typeface="+mn-ea"/>
          <a:cs typeface="+mn-cs"/>
        </a:defRPr>
      </a:lvl5pPr>
      <a:lvl6pPr marL="1143000">
        <a:defRPr>
          <a:latin typeface="+mn-lt"/>
          <a:ea typeface="+mn-ea"/>
          <a:cs typeface="+mn-cs"/>
        </a:defRPr>
      </a:lvl6pPr>
      <a:lvl7pPr marL="1371600">
        <a:defRPr>
          <a:latin typeface="+mn-lt"/>
          <a:ea typeface="+mn-ea"/>
          <a:cs typeface="+mn-cs"/>
        </a:defRPr>
      </a:lvl7pPr>
      <a:lvl8pPr marL="1600200">
        <a:defRPr>
          <a:latin typeface="+mn-lt"/>
          <a:ea typeface="+mn-ea"/>
          <a:cs typeface="+mn-cs"/>
        </a:defRPr>
      </a:lvl8pPr>
      <a:lvl9pPr marL="1828800">
        <a:defRPr>
          <a:latin typeface="+mn-lt"/>
          <a:ea typeface="+mn-ea"/>
          <a:cs typeface="+mn-cs"/>
        </a:defRPr>
      </a:lvl9pPr>
    </p:bodyStyle>
    <p:otherStyle>
      <a:lvl1pPr marL="0">
        <a:defRPr>
          <a:latin typeface="+mn-lt"/>
          <a:ea typeface="+mn-ea"/>
          <a:cs typeface="+mn-cs"/>
        </a:defRPr>
      </a:lvl1pPr>
      <a:lvl2pPr marL="228600">
        <a:defRPr>
          <a:latin typeface="+mn-lt"/>
          <a:ea typeface="+mn-ea"/>
          <a:cs typeface="+mn-cs"/>
        </a:defRPr>
      </a:lvl2pPr>
      <a:lvl3pPr marL="457200">
        <a:defRPr>
          <a:latin typeface="+mn-lt"/>
          <a:ea typeface="+mn-ea"/>
          <a:cs typeface="+mn-cs"/>
        </a:defRPr>
      </a:lvl3pPr>
      <a:lvl4pPr marL="685800">
        <a:defRPr>
          <a:latin typeface="+mn-lt"/>
          <a:ea typeface="+mn-ea"/>
          <a:cs typeface="+mn-cs"/>
        </a:defRPr>
      </a:lvl4pPr>
      <a:lvl5pPr marL="914400">
        <a:defRPr>
          <a:latin typeface="+mn-lt"/>
          <a:ea typeface="+mn-ea"/>
          <a:cs typeface="+mn-cs"/>
        </a:defRPr>
      </a:lvl5pPr>
      <a:lvl6pPr marL="1143000">
        <a:defRPr>
          <a:latin typeface="+mn-lt"/>
          <a:ea typeface="+mn-ea"/>
          <a:cs typeface="+mn-cs"/>
        </a:defRPr>
      </a:lvl6pPr>
      <a:lvl7pPr marL="1371600">
        <a:defRPr>
          <a:latin typeface="+mn-lt"/>
          <a:ea typeface="+mn-ea"/>
          <a:cs typeface="+mn-cs"/>
        </a:defRPr>
      </a:lvl7pPr>
      <a:lvl8pPr marL="1600200">
        <a:defRPr>
          <a:latin typeface="+mn-lt"/>
          <a:ea typeface="+mn-ea"/>
          <a:cs typeface="+mn-cs"/>
        </a:defRPr>
      </a:lvl8pPr>
      <a:lvl9pPr marL="18288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www.vins-corbieres.com/"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hyperlink" Target="https://vins-corbieres.com/"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s://vins-corbieres.com/" TargetMode="External"/><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4.jp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8.emf"/><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6D2E2C-4E80-79AC-0D49-E2AB3468D623}"/>
              </a:ext>
            </a:extLst>
          </p:cNvPr>
          <p:cNvSpPr/>
          <p:nvPr/>
        </p:nvSpPr>
        <p:spPr>
          <a:xfrm>
            <a:off x="107950" y="115888"/>
            <a:ext cx="8928100" cy="661828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0" name="Titre 2">
            <a:extLst>
              <a:ext uri="{FF2B5EF4-FFF2-40B4-BE49-F238E27FC236}">
                <a16:creationId xmlns:a16="http://schemas.microsoft.com/office/drawing/2014/main" id="{5266E7FE-0B5C-157C-F099-7F7DECCCCCDE}"/>
              </a:ext>
            </a:extLst>
          </p:cNvPr>
          <p:cNvSpPr txBox="1">
            <a:spLocks/>
          </p:cNvSpPr>
          <p:nvPr/>
        </p:nvSpPr>
        <p:spPr>
          <a:xfrm>
            <a:off x="360363" y="1311275"/>
            <a:ext cx="8423275" cy="1727200"/>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fr-FR" sz="2800" b="1" dirty="0">
                <a:solidFill>
                  <a:schemeClr val="accent2">
                    <a:lumMod val="75000"/>
                  </a:schemeClr>
                </a:solidFill>
                <a:cs typeface="Calibri" panose="020F0502020204030204" pitchFamily="34" charset="0"/>
              </a:rPr>
              <a:t>Réunion</a:t>
            </a:r>
          </a:p>
          <a:p>
            <a:pPr fontAlgn="auto">
              <a:spcAft>
                <a:spcPts val="0"/>
              </a:spcAft>
              <a:defRPr/>
            </a:pPr>
            <a:r>
              <a:rPr lang="fr-FR" sz="2800" b="1" dirty="0">
                <a:solidFill>
                  <a:schemeClr val="accent2">
                    <a:lumMod val="75000"/>
                  </a:schemeClr>
                </a:solidFill>
                <a:cs typeface="Calibri" panose="020F0502020204030204" pitchFamily="34" charset="0"/>
              </a:rPr>
              <a:t>Commission Communication </a:t>
            </a:r>
          </a:p>
          <a:p>
            <a:pPr fontAlgn="auto">
              <a:spcAft>
                <a:spcPts val="0"/>
              </a:spcAft>
              <a:defRPr/>
            </a:pPr>
            <a:r>
              <a:rPr lang="fr-FR" sz="2800" b="1" dirty="0">
                <a:cs typeface="Calibri" panose="020F0502020204030204" pitchFamily="34" charset="0"/>
              </a:rPr>
              <a:t>Lundi 07 Avril 2025</a:t>
            </a:r>
            <a:br>
              <a:rPr lang="fr-FR" sz="2800" b="1" dirty="0">
                <a:cs typeface="Calibri" panose="020F0502020204030204" pitchFamily="34" charset="0"/>
              </a:rPr>
            </a:br>
            <a:r>
              <a:rPr lang="fr-FR" sz="2800" b="1" dirty="0">
                <a:cs typeface="Calibri" panose="020F0502020204030204" pitchFamily="34" charset="0"/>
              </a:rPr>
              <a:t>17h00</a:t>
            </a:r>
          </a:p>
          <a:p>
            <a:pPr fontAlgn="auto">
              <a:spcAft>
                <a:spcPts val="0"/>
              </a:spcAft>
              <a:defRPr/>
            </a:pPr>
            <a:endParaRPr lang="fr-FR" sz="2800" dirty="0">
              <a:solidFill>
                <a:schemeClr val="tx1">
                  <a:lumMod val="75000"/>
                  <a:lumOff val="25000"/>
                </a:schemeClr>
              </a:solidFill>
              <a:latin typeface="VAG Rounded Std" panose="020F0802020204020204" pitchFamily="34" charset="0"/>
            </a:endParaRPr>
          </a:p>
        </p:txBody>
      </p:sp>
      <p:sp>
        <p:nvSpPr>
          <p:cNvPr id="3" name="ZoneTexte 2">
            <a:extLst>
              <a:ext uri="{FF2B5EF4-FFF2-40B4-BE49-F238E27FC236}">
                <a16:creationId xmlns:a16="http://schemas.microsoft.com/office/drawing/2014/main" id="{83E940DB-2F48-F342-93D6-8661228CA5D5}"/>
              </a:ext>
            </a:extLst>
          </p:cNvPr>
          <p:cNvSpPr txBox="1"/>
          <p:nvPr/>
        </p:nvSpPr>
        <p:spPr>
          <a:xfrm>
            <a:off x="107950" y="134938"/>
            <a:ext cx="8928100" cy="612775"/>
          </a:xfrm>
          <a:prstGeom prst="round2SameRect">
            <a:avLst/>
          </a:prstGeom>
          <a:solidFill>
            <a:srgbClr val="BE9F56"/>
          </a:solidFill>
        </p:spPr>
        <p:txBody>
          <a:bodyPr>
            <a:spAutoFit/>
          </a:bodyPr>
          <a:lstStyle/>
          <a:p>
            <a:pPr algn="ctr" eaLnBrk="1" fontAlgn="auto" hangingPunct="1">
              <a:spcBef>
                <a:spcPts val="0"/>
              </a:spcBef>
              <a:spcAft>
                <a:spcPts val="0"/>
              </a:spcAft>
              <a:defRPr/>
            </a:pPr>
            <a:r>
              <a:rPr lang="fr-FR" sz="3200">
                <a:solidFill>
                  <a:schemeClr val="tx1">
                    <a:lumMod val="65000"/>
                    <a:lumOff val="35000"/>
                  </a:schemeClr>
                </a:solidFill>
                <a:latin typeface="Brandon Grotesque Bold" panose="020B0803020203060202" pitchFamily="34" charset="0"/>
              </a:rPr>
              <a:t> </a:t>
            </a:r>
            <a:r>
              <a:rPr lang="fr-FR" sz="3200">
                <a:solidFill>
                  <a:schemeClr val="bg1"/>
                </a:solidFill>
                <a:latin typeface="Brandon Grotesque Bold" panose="020B0803020203060202" pitchFamily="34" charset="0"/>
              </a:rPr>
              <a:t>Commission Communication</a:t>
            </a:r>
          </a:p>
        </p:txBody>
      </p:sp>
      <p:pic>
        <p:nvPicPr>
          <p:cNvPr id="9221" name="Image 7">
            <a:extLst>
              <a:ext uri="{FF2B5EF4-FFF2-40B4-BE49-F238E27FC236}">
                <a16:creationId xmlns:a16="http://schemas.microsoft.com/office/drawing/2014/main" id="{ECD8492B-6A09-58FA-66DD-74440158835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7010" t="11089" r="17021" b="11929"/>
          <a:stretch>
            <a:fillRect/>
          </a:stretch>
        </p:blipFill>
        <p:spPr bwMode="auto">
          <a:xfrm>
            <a:off x="3635375" y="4005263"/>
            <a:ext cx="2008188"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 coins arrondis 3">
            <a:extLst>
              <a:ext uri="{FF2B5EF4-FFF2-40B4-BE49-F238E27FC236}">
                <a16:creationId xmlns:a16="http://schemas.microsoft.com/office/drawing/2014/main" id="{2E032020-640B-9212-8B5A-D5CDB8EFCD02}"/>
              </a:ext>
            </a:extLst>
          </p:cNvPr>
          <p:cNvSpPr/>
          <p:nvPr/>
        </p:nvSpPr>
        <p:spPr>
          <a:xfrm>
            <a:off x="2555875" y="3213100"/>
            <a:ext cx="4176713" cy="46038"/>
          </a:xfrm>
          <a:prstGeom prst="roundRect">
            <a:avLst/>
          </a:prstGeom>
          <a:solidFill>
            <a:srgbClr val="6B7C8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4097E-B2FB-2579-548A-936A19D01B8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0680435-AA67-2877-D02A-9B2264093910}"/>
              </a:ext>
            </a:extLst>
          </p:cNvPr>
          <p:cNvSpPr/>
          <p:nvPr/>
        </p:nvSpPr>
        <p:spPr>
          <a:xfrm>
            <a:off x="215900" y="0"/>
            <a:ext cx="8928100" cy="661828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Rectangle 21">
            <a:extLst>
              <a:ext uri="{FF2B5EF4-FFF2-40B4-BE49-F238E27FC236}">
                <a16:creationId xmlns:a16="http://schemas.microsoft.com/office/drawing/2014/main" id="{9CB105FB-66B6-009F-2ACB-C304649C69F5}"/>
              </a:ext>
            </a:extLst>
          </p:cNvPr>
          <p:cNvSpPr/>
          <p:nvPr/>
        </p:nvSpPr>
        <p:spPr>
          <a:xfrm>
            <a:off x="395288" y="3106738"/>
            <a:ext cx="3132137" cy="330200"/>
          </a:xfrm>
          <a:prstGeom prst="rect">
            <a:avLst/>
          </a:prstGeom>
        </p:spPr>
        <p:txBody>
          <a:bodyPr>
            <a:spAutoFit/>
          </a:bodyPr>
          <a:lstStyle/>
          <a:p>
            <a:pPr eaLnBrk="1" fontAlgn="auto" hangingPunct="1">
              <a:lnSpc>
                <a:spcPct val="115000"/>
              </a:lnSpc>
              <a:spcBef>
                <a:spcPts val="0"/>
              </a:spcBef>
              <a:spcAft>
                <a:spcPts val="0"/>
              </a:spcAft>
              <a:defRPr/>
            </a:pPr>
            <a:r>
              <a:rPr lang="fr-FR" sz="1350" b="1">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rPr>
              <a:t> </a:t>
            </a:r>
            <a:endParaRPr lang="fr-FR" sz="1350">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endParaRPr>
          </a:p>
        </p:txBody>
      </p:sp>
      <p:sp>
        <p:nvSpPr>
          <p:cNvPr id="4" name="Rectangle : avec coins arrondis en haut 3">
            <a:extLst>
              <a:ext uri="{FF2B5EF4-FFF2-40B4-BE49-F238E27FC236}">
                <a16:creationId xmlns:a16="http://schemas.microsoft.com/office/drawing/2014/main" id="{D9F60560-1DCE-19B6-CB27-2647DAD2FF0C}"/>
              </a:ext>
            </a:extLst>
          </p:cNvPr>
          <p:cNvSpPr/>
          <p:nvPr/>
        </p:nvSpPr>
        <p:spPr>
          <a:xfrm>
            <a:off x="98425" y="127000"/>
            <a:ext cx="8928100" cy="746125"/>
          </a:xfrm>
          <a:prstGeom prst="round2Same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E9F56"/>
              </a:solidFill>
            </a:endParaRPr>
          </a:p>
        </p:txBody>
      </p:sp>
      <p:sp>
        <p:nvSpPr>
          <p:cNvPr id="17413" name="Rectangle 1">
            <a:extLst>
              <a:ext uri="{FF2B5EF4-FFF2-40B4-BE49-F238E27FC236}">
                <a16:creationId xmlns:a16="http://schemas.microsoft.com/office/drawing/2014/main" id="{C070B335-3DDB-23AF-FAAD-790E75B419F5}"/>
              </a:ext>
            </a:extLst>
          </p:cNvPr>
          <p:cNvSpPr>
            <a:spLocks noChangeArrowheads="1"/>
          </p:cNvSpPr>
          <p:nvPr/>
        </p:nvSpPr>
        <p:spPr bwMode="auto">
          <a:xfrm>
            <a:off x="107950" y="2730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dirty="0">
                <a:solidFill>
                  <a:schemeClr val="bg1"/>
                </a:solidFill>
                <a:latin typeface="Brandon Grotesque Bold" panose="020B0803020203060202" pitchFamily="34" charset="0"/>
                <a:cs typeface="Times New Roman" panose="02020603050405020304" pitchFamily="18" charset="0"/>
              </a:rPr>
              <a:t>4 – Bilan </a:t>
            </a:r>
            <a:r>
              <a:rPr lang="fr-FR" altLang="fr-FR" sz="2400" b="1" dirty="0" err="1">
                <a:solidFill>
                  <a:schemeClr val="bg1"/>
                </a:solidFill>
                <a:latin typeface="Brandon Grotesque Bold" panose="020B0803020203060202" pitchFamily="34" charset="0"/>
                <a:cs typeface="Times New Roman" panose="02020603050405020304" pitchFamily="18" charset="0"/>
              </a:rPr>
              <a:t>Wine</a:t>
            </a:r>
            <a:r>
              <a:rPr lang="fr-FR" altLang="fr-FR" sz="2400" b="1" dirty="0">
                <a:solidFill>
                  <a:schemeClr val="bg1"/>
                </a:solidFill>
                <a:latin typeface="Brandon Grotesque Bold" panose="020B0803020203060202" pitchFamily="34" charset="0"/>
                <a:cs typeface="Times New Roman" panose="02020603050405020304" pitchFamily="18" charset="0"/>
              </a:rPr>
              <a:t> Paris 2025</a:t>
            </a:r>
            <a:endParaRPr lang="fr-FR" altLang="fr-FR" sz="2400" b="1" dirty="0">
              <a:solidFill>
                <a:schemeClr val="bg1"/>
              </a:solidFill>
              <a:latin typeface="Brandon Grotesque Bold" panose="020B0803020203060202" pitchFamily="34" charset="0"/>
            </a:endParaRPr>
          </a:p>
        </p:txBody>
      </p:sp>
      <p:sp>
        <p:nvSpPr>
          <p:cNvPr id="7" name="ZoneTexte 6">
            <a:extLst>
              <a:ext uri="{FF2B5EF4-FFF2-40B4-BE49-F238E27FC236}">
                <a16:creationId xmlns:a16="http://schemas.microsoft.com/office/drawing/2014/main" id="{40EFA845-E942-E1FE-8F2D-54C87DA131CC}"/>
              </a:ext>
            </a:extLst>
          </p:cNvPr>
          <p:cNvSpPr txBox="1"/>
          <p:nvPr/>
        </p:nvSpPr>
        <p:spPr>
          <a:xfrm>
            <a:off x="292608" y="996239"/>
            <a:ext cx="8540496" cy="369332"/>
          </a:xfrm>
          <a:prstGeom prst="rect">
            <a:avLst/>
          </a:prstGeom>
          <a:solidFill>
            <a:srgbClr val="CFB783"/>
          </a:solidFill>
          <a:ln w="3175">
            <a:solidFill>
              <a:schemeClr val="bg1"/>
            </a:solidFill>
          </a:ln>
        </p:spPr>
        <p:txBody>
          <a:bodyPr wrap="square">
            <a:spAutoFit/>
          </a:bodyPr>
          <a:lstStyle/>
          <a:p>
            <a:pPr algn="ctr">
              <a:defRPr/>
            </a:pPr>
            <a:r>
              <a:rPr lang="fr-FR" b="1" dirty="0">
                <a:solidFill>
                  <a:schemeClr val="bg1"/>
                </a:solidFill>
              </a:rPr>
              <a:t>Entreprises présentes</a:t>
            </a:r>
            <a:endParaRPr lang="en-US" altLang="fr-FR" dirty="0">
              <a:solidFill>
                <a:schemeClr val="bg1"/>
              </a:solidFill>
              <a:latin typeface="+mn-lt"/>
              <a:cs typeface="Times New Roman" panose="02020603050405020304" pitchFamily="18" charset="0"/>
            </a:endParaRPr>
          </a:p>
        </p:txBody>
      </p:sp>
      <p:sp>
        <p:nvSpPr>
          <p:cNvPr id="8" name="ZoneTexte 2">
            <a:extLst>
              <a:ext uri="{FF2B5EF4-FFF2-40B4-BE49-F238E27FC236}">
                <a16:creationId xmlns:a16="http://schemas.microsoft.com/office/drawing/2014/main" id="{1F00C33C-C926-DE3E-1C86-057CB53D9C38}"/>
              </a:ext>
            </a:extLst>
          </p:cNvPr>
          <p:cNvSpPr txBox="1">
            <a:spLocks noChangeArrowheads="1"/>
          </p:cNvSpPr>
          <p:nvPr/>
        </p:nvSpPr>
        <p:spPr bwMode="auto">
          <a:xfrm>
            <a:off x="292608" y="1476491"/>
            <a:ext cx="7082663" cy="1028423"/>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spcBef>
                <a:spcPct val="0"/>
              </a:spcBef>
              <a:buNone/>
              <a:defRPr/>
            </a:pPr>
            <a:r>
              <a:rPr lang="fr-FR" altLang="fr-FR" sz="1400" dirty="0">
                <a:solidFill>
                  <a:srgbClr val="000000"/>
                </a:solidFill>
                <a:latin typeface="+mn-lt"/>
                <a:cs typeface="Times New Roman" panose="02020603050405020304" pitchFamily="18" charset="0"/>
              </a:rPr>
              <a:t>20 entreprises présentes sur le stand Corbières : </a:t>
            </a:r>
          </a:p>
          <a:p>
            <a:pPr marL="285750" indent="-285750" algn="just">
              <a:lnSpc>
                <a:spcPct val="150000"/>
              </a:lnSpc>
              <a:spcBef>
                <a:spcPct val="0"/>
              </a:spcBef>
              <a:defRPr/>
            </a:pPr>
            <a:endParaRPr lang="fr-FR" altLang="fr-FR" sz="1400" dirty="0">
              <a:solidFill>
                <a:srgbClr val="000000"/>
              </a:solidFill>
              <a:latin typeface="+mn-lt"/>
              <a:cs typeface="Times New Roman" panose="02020603050405020304" pitchFamily="18" charset="0"/>
            </a:endParaRPr>
          </a:p>
          <a:p>
            <a:pPr marL="285750" indent="-285750" algn="just">
              <a:lnSpc>
                <a:spcPct val="150000"/>
              </a:lnSpc>
              <a:spcBef>
                <a:spcPct val="0"/>
              </a:spcBef>
              <a:defRPr/>
            </a:pPr>
            <a:endParaRPr lang="fr-FR" altLang="fr-FR" sz="1400" dirty="0">
              <a:solidFill>
                <a:srgbClr val="000000"/>
              </a:solidFill>
              <a:latin typeface="+mn-lt"/>
              <a:cs typeface="Times New Roman" panose="02020603050405020304" pitchFamily="18" charset="0"/>
            </a:endParaRPr>
          </a:p>
        </p:txBody>
      </p:sp>
      <p:graphicFrame>
        <p:nvGraphicFramePr>
          <p:cNvPr id="14" name="Objet 13">
            <a:extLst>
              <a:ext uri="{FF2B5EF4-FFF2-40B4-BE49-F238E27FC236}">
                <a16:creationId xmlns:a16="http://schemas.microsoft.com/office/drawing/2014/main" id="{EB84E0B5-376C-A251-BF3D-E51882768BE2}"/>
              </a:ext>
            </a:extLst>
          </p:cNvPr>
          <p:cNvGraphicFramePr>
            <a:graphicFrameLocks noChangeAspect="1"/>
          </p:cNvGraphicFramePr>
          <p:nvPr>
            <p:extLst>
              <p:ext uri="{D42A27DB-BD31-4B8C-83A1-F6EECF244321}">
                <p14:modId xmlns:p14="http://schemas.microsoft.com/office/powerpoint/2010/main" val="39421649"/>
              </p:ext>
            </p:extLst>
          </p:nvPr>
        </p:nvGraphicFramePr>
        <p:xfrm>
          <a:off x="215900" y="1894474"/>
          <a:ext cx="4365561" cy="3084927"/>
        </p:xfrm>
        <a:graphic>
          <a:graphicData uri="http://schemas.openxmlformats.org/presentationml/2006/ole">
            <mc:AlternateContent xmlns:mc="http://schemas.openxmlformats.org/markup-compatibility/2006">
              <mc:Choice xmlns:v="urn:schemas-microsoft-com:vml" Requires="v">
                <p:oleObj name="Acrobat Document" r:id="rId2" imgW="8020043" imgH="5667329" progId="Acrobat.Document.DC">
                  <p:embed/>
                </p:oleObj>
              </mc:Choice>
              <mc:Fallback>
                <p:oleObj name="Acrobat Document" r:id="rId2" imgW="8020043" imgH="5667329" progId="Acrobat.Document.DC">
                  <p:embed/>
                  <p:pic>
                    <p:nvPicPr>
                      <p:cNvPr id="5" name="Objet 4">
                        <a:extLst>
                          <a:ext uri="{FF2B5EF4-FFF2-40B4-BE49-F238E27FC236}">
                            <a16:creationId xmlns:a16="http://schemas.microsoft.com/office/drawing/2014/main" id="{6C6100EA-72BA-B1A3-99AC-6515879AF807}"/>
                          </a:ext>
                        </a:extLst>
                      </p:cNvPr>
                      <p:cNvPicPr/>
                      <p:nvPr/>
                    </p:nvPicPr>
                    <p:blipFill>
                      <a:blip r:embed="rId3"/>
                      <a:stretch>
                        <a:fillRect/>
                      </a:stretch>
                    </p:blipFill>
                    <p:spPr>
                      <a:xfrm>
                        <a:off x="215900" y="1894474"/>
                        <a:ext cx="4365561" cy="3084927"/>
                      </a:xfrm>
                      <a:prstGeom prst="rect">
                        <a:avLst/>
                      </a:prstGeom>
                    </p:spPr>
                  </p:pic>
                </p:oleObj>
              </mc:Fallback>
            </mc:AlternateContent>
          </a:graphicData>
        </a:graphic>
      </p:graphicFrame>
      <p:pic>
        <p:nvPicPr>
          <p:cNvPr id="15" name="Image 14" descr="Une image contenant texte, habits, chaussures, homme&#10;&#10;Le contenu généré par l’IA peut être incorrect.">
            <a:extLst>
              <a:ext uri="{FF2B5EF4-FFF2-40B4-BE49-F238E27FC236}">
                <a16:creationId xmlns:a16="http://schemas.microsoft.com/office/drawing/2014/main" id="{01204C08-05CD-2D75-4B63-340445ED6F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8169" y="1621228"/>
            <a:ext cx="2127646" cy="2836862"/>
          </a:xfrm>
          <a:prstGeom prst="rect">
            <a:avLst/>
          </a:prstGeom>
        </p:spPr>
      </p:pic>
      <p:pic>
        <p:nvPicPr>
          <p:cNvPr id="16" name="Image 15" descr="Une image contenant meubles, table, bâtiment, texte&#10;&#10;Le contenu généré par l’IA peut être incorrect.">
            <a:extLst>
              <a:ext uri="{FF2B5EF4-FFF2-40B4-BE49-F238E27FC236}">
                <a16:creationId xmlns:a16="http://schemas.microsoft.com/office/drawing/2014/main" id="{098FF48A-3204-FE09-0B79-7A4B40C99C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1968" y="3580509"/>
            <a:ext cx="2330125" cy="3106833"/>
          </a:xfrm>
          <a:prstGeom prst="rect">
            <a:avLst/>
          </a:prstGeom>
        </p:spPr>
      </p:pic>
      <p:pic>
        <p:nvPicPr>
          <p:cNvPr id="17" name="Image 16" descr="Une image contenant intérieur, décoration d’intérieur, canapé, mur&#10;&#10;Le contenu généré par l’IA peut être incorrect.">
            <a:extLst>
              <a:ext uri="{FF2B5EF4-FFF2-40B4-BE49-F238E27FC236}">
                <a16:creationId xmlns:a16="http://schemas.microsoft.com/office/drawing/2014/main" id="{E5AE2D2A-56E6-38C5-9089-FE9B2109BC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9237" y="4675008"/>
            <a:ext cx="2738932" cy="2054199"/>
          </a:xfrm>
          <a:prstGeom prst="rect">
            <a:avLst/>
          </a:prstGeom>
        </p:spPr>
      </p:pic>
    </p:spTree>
    <p:extLst>
      <p:ext uri="{BB962C8B-B14F-4D97-AF65-F5344CB8AC3E}">
        <p14:creationId xmlns:p14="http://schemas.microsoft.com/office/powerpoint/2010/main" val="521169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8AC67-E163-D47A-D752-222144C08EC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09231B5-9C43-461E-CAF9-4845B4A63CF1}"/>
              </a:ext>
            </a:extLst>
          </p:cNvPr>
          <p:cNvSpPr/>
          <p:nvPr/>
        </p:nvSpPr>
        <p:spPr>
          <a:xfrm>
            <a:off x="215900" y="0"/>
            <a:ext cx="8928100" cy="661828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Rectangle 21">
            <a:extLst>
              <a:ext uri="{FF2B5EF4-FFF2-40B4-BE49-F238E27FC236}">
                <a16:creationId xmlns:a16="http://schemas.microsoft.com/office/drawing/2014/main" id="{EB668E7B-834B-620A-526B-99859FAEEE0E}"/>
              </a:ext>
            </a:extLst>
          </p:cNvPr>
          <p:cNvSpPr/>
          <p:nvPr/>
        </p:nvSpPr>
        <p:spPr>
          <a:xfrm>
            <a:off x="395288" y="3106738"/>
            <a:ext cx="3132137" cy="330200"/>
          </a:xfrm>
          <a:prstGeom prst="rect">
            <a:avLst/>
          </a:prstGeom>
        </p:spPr>
        <p:txBody>
          <a:bodyPr>
            <a:spAutoFit/>
          </a:bodyPr>
          <a:lstStyle/>
          <a:p>
            <a:pPr eaLnBrk="1" fontAlgn="auto" hangingPunct="1">
              <a:lnSpc>
                <a:spcPct val="115000"/>
              </a:lnSpc>
              <a:spcBef>
                <a:spcPts val="0"/>
              </a:spcBef>
              <a:spcAft>
                <a:spcPts val="0"/>
              </a:spcAft>
              <a:defRPr/>
            </a:pPr>
            <a:r>
              <a:rPr lang="fr-FR" sz="1350" b="1">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rPr>
              <a:t> </a:t>
            </a:r>
            <a:endParaRPr lang="fr-FR" sz="1350">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endParaRPr>
          </a:p>
        </p:txBody>
      </p:sp>
      <p:sp>
        <p:nvSpPr>
          <p:cNvPr id="4" name="Rectangle : avec coins arrondis en haut 3">
            <a:extLst>
              <a:ext uri="{FF2B5EF4-FFF2-40B4-BE49-F238E27FC236}">
                <a16:creationId xmlns:a16="http://schemas.microsoft.com/office/drawing/2014/main" id="{D67EB29C-E1DE-FF8D-6F75-AE78DF2CAD3D}"/>
              </a:ext>
            </a:extLst>
          </p:cNvPr>
          <p:cNvSpPr/>
          <p:nvPr/>
        </p:nvSpPr>
        <p:spPr>
          <a:xfrm>
            <a:off x="98425" y="127000"/>
            <a:ext cx="8928100" cy="746125"/>
          </a:xfrm>
          <a:prstGeom prst="round2Same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E9F56"/>
              </a:solidFill>
            </a:endParaRPr>
          </a:p>
        </p:txBody>
      </p:sp>
      <p:sp>
        <p:nvSpPr>
          <p:cNvPr id="17413" name="Rectangle 1">
            <a:extLst>
              <a:ext uri="{FF2B5EF4-FFF2-40B4-BE49-F238E27FC236}">
                <a16:creationId xmlns:a16="http://schemas.microsoft.com/office/drawing/2014/main" id="{71BAE8AC-FC41-BAC9-3D11-5FF290A76B75}"/>
              </a:ext>
            </a:extLst>
          </p:cNvPr>
          <p:cNvSpPr>
            <a:spLocks noChangeArrowheads="1"/>
          </p:cNvSpPr>
          <p:nvPr/>
        </p:nvSpPr>
        <p:spPr bwMode="auto">
          <a:xfrm>
            <a:off x="107950" y="2730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dirty="0">
                <a:solidFill>
                  <a:schemeClr val="bg1"/>
                </a:solidFill>
                <a:latin typeface="Brandon Grotesque Bold" panose="020B0803020203060202" pitchFamily="34" charset="0"/>
                <a:cs typeface="Times New Roman" panose="02020603050405020304" pitchFamily="18" charset="0"/>
              </a:rPr>
              <a:t>4 – Bilan </a:t>
            </a:r>
            <a:r>
              <a:rPr lang="fr-FR" altLang="fr-FR" sz="2400" b="1" dirty="0" err="1">
                <a:solidFill>
                  <a:schemeClr val="bg1"/>
                </a:solidFill>
                <a:latin typeface="Brandon Grotesque Bold" panose="020B0803020203060202" pitchFamily="34" charset="0"/>
                <a:cs typeface="Times New Roman" panose="02020603050405020304" pitchFamily="18" charset="0"/>
              </a:rPr>
              <a:t>Wine</a:t>
            </a:r>
            <a:r>
              <a:rPr lang="fr-FR" altLang="fr-FR" sz="2400" b="1" dirty="0">
                <a:solidFill>
                  <a:schemeClr val="bg1"/>
                </a:solidFill>
                <a:latin typeface="Brandon Grotesque Bold" panose="020B0803020203060202" pitchFamily="34" charset="0"/>
                <a:cs typeface="Times New Roman" panose="02020603050405020304" pitchFamily="18" charset="0"/>
              </a:rPr>
              <a:t> Paris 2025</a:t>
            </a:r>
            <a:endParaRPr lang="fr-FR" altLang="fr-FR" sz="2400" b="1" dirty="0">
              <a:solidFill>
                <a:schemeClr val="bg1"/>
              </a:solidFill>
              <a:latin typeface="Brandon Grotesque Bold" panose="020B0803020203060202" pitchFamily="34" charset="0"/>
            </a:endParaRPr>
          </a:p>
        </p:txBody>
      </p:sp>
      <p:sp>
        <p:nvSpPr>
          <p:cNvPr id="7" name="ZoneTexte 6">
            <a:extLst>
              <a:ext uri="{FF2B5EF4-FFF2-40B4-BE49-F238E27FC236}">
                <a16:creationId xmlns:a16="http://schemas.microsoft.com/office/drawing/2014/main" id="{72F2B72C-8BDD-C875-05BB-677DA8AF30FC}"/>
              </a:ext>
            </a:extLst>
          </p:cNvPr>
          <p:cNvSpPr txBox="1"/>
          <p:nvPr/>
        </p:nvSpPr>
        <p:spPr>
          <a:xfrm>
            <a:off x="283464" y="996239"/>
            <a:ext cx="8549640" cy="369332"/>
          </a:xfrm>
          <a:prstGeom prst="rect">
            <a:avLst/>
          </a:prstGeom>
          <a:solidFill>
            <a:srgbClr val="CFB783"/>
          </a:solidFill>
          <a:ln w="3175">
            <a:solidFill>
              <a:schemeClr val="bg1"/>
            </a:solidFill>
          </a:ln>
        </p:spPr>
        <p:txBody>
          <a:bodyPr wrap="square">
            <a:spAutoFit/>
          </a:bodyPr>
          <a:lstStyle/>
          <a:p>
            <a:pPr algn="ctr">
              <a:defRPr/>
            </a:pPr>
            <a:r>
              <a:rPr lang="fr-FR" b="1" dirty="0">
                <a:solidFill>
                  <a:schemeClr val="bg1"/>
                </a:solidFill>
              </a:rPr>
              <a:t>Les actions communications </a:t>
            </a:r>
            <a:endParaRPr lang="en-US" altLang="fr-FR" dirty="0">
              <a:solidFill>
                <a:schemeClr val="bg1"/>
              </a:solidFill>
              <a:latin typeface="+mn-lt"/>
              <a:cs typeface="Times New Roman" panose="02020603050405020304" pitchFamily="18" charset="0"/>
            </a:endParaRPr>
          </a:p>
        </p:txBody>
      </p:sp>
      <p:sp>
        <p:nvSpPr>
          <p:cNvPr id="8" name="ZoneTexte 2">
            <a:extLst>
              <a:ext uri="{FF2B5EF4-FFF2-40B4-BE49-F238E27FC236}">
                <a16:creationId xmlns:a16="http://schemas.microsoft.com/office/drawing/2014/main" id="{E0200E0E-23E7-6D38-A860-0B2AF8115D8F}"/>
              </a:ext>
            </a:extLst>
          </p:cNvPr>
          <p:cNvSpPr txBox="1">
            <a:spLocks noChangeArrowheads="1"/>
          </p:cNvSpPr>
          <p:nvPr/>
        </p:nvSpPr>
        <p:spPr bwMode="auto">
          <a:xfrm>
            <a:off x="283464" y="1709120"/>
            <a:ext cx="4804284" cy="2105641"/>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a:spcBef>
                <a:spcPct val="0"/>
              </a:spcBef>
              <a:defRPr/>
            </a:pPr>
            <a:r>
              <a:rPr lang="fr-FR" altLang="fr-FR" sz="1400" dirty="0">
                <a:solidFill>
                  <a:srgbClr val="000000"/>
                </a:solidFill>
                <a:latin typeface="+mn-lt"/>
                <a:cs typeface="Times New Roman" panose="02020603050405020304" pitchFamily="18" charset="0"/>
              </a:rPr>
              <a:t>Visuel à l’entrée du Hall : 28m² de visibilité juste à l’entrée du hall, passage incontournable des visiteurs. </a:t>
            </a:r>
          </a:p>
          <a:p>
            <a:pPr algn="just">
              <a:spcBef>
                <a:spcPct val="0"/>
              </a:spcBef>
              <a:buNone/>
              <a:defRPr/>
            </a:pPr>
            <a:endParaRPr lang="fr-FR" altLang="fr-FR" sz="1400" dirty="0">
              <a:solidFill>
                <a:srgbClr val="000000"/>
              </a:solidFill>
              <a:latin typeface="+mn-lt"/>
              <a:cs typeface="Times New Roman" panose="02020603050405020304" pitchFamily="18" charset="0"/>
            </a:endParaRPr>
          </a:p>
          <a:p>
            <a:pPr marL="285750" indent="-285750" algn="just">
              <a:spcBef>
                <a:spcPct val="0"/>
              </a:spcBef>
              <a:defRPr/>
            </a:pPr>
            <a:r>
              <a:rPr lang="fr-FR" altLang="fr-FR" sz="1400" dirty="0">
                <a:solidFill>
                  <a:srgbClr val="000000"/>
                </a:solidFill>
                <a:latin typeface="+mn-lt"/>
                <a:cs typeface="Times New Roman" panose="02020603050405020304" pitchFamily="18" charset="0"/>
              </a:rPr>
              <a:t>Agence RP dédiée pour l’occasion. </a:t>
            </a:r>
          </a:p>
          <a:p>
            <a:pPr algn="just">
              <a:spcBef>
                <a:spcPct val="0"/>
              </a:spcBef>
              <a:buNone/>
              <a:defRPr/>
            </a:pPr>
            <a:endParaRPr lang="fr-FR" altLang="fr-FR" sz="1400" dirty="0">
              <a:solidFill>
                <a:srgbClr val="000000"/>
              </a:solidFill>
              <a:latin typeface="+mn-lt"/>
              <a:cs typeface="Times New Roman" panose="02020603050405020304" pitchFamily="18" charset="0"/>
            </a:endParaRPr>
          </a:p>
          <a:p>
            <a:pPr marL="285750" indent="-285750" algn="just">
              <a:spcBef>
                <a:spcPct val="0"/>
              </a:spcBef>
              <a:defRPr/>
            </a:pPr>
            <a:r>
              <a:rPr lang="fr-FR" altLang="fr-FR" sz="1400" dirty="0">
                <a:solidFill>
                  <a:srgbClr val="000000"/>
                </a:solidFill>
                <a:latin typeface="+mn-lt"/>
                <a:cs typeface="Times New Roman" panose="02020603050405020304" pitchFamily="18" charset="0"/>
              </a:rPr>
              <a:t>Présence du Community Manager sur les 3 jours pour animer les réseaux : </a:t>
            </a:r>
            <a:r>
              <a:rPr lang="fr-FR" altLang="fr-FR" sz="1400" dirty="0" err="1">
                <a:solidFill>
                  <a:srgbClr val="000000"/>
                </a:solidFill>
                <a:latin typeface="+mn-lt"/>
                <a:cs typeface="Times New Roman" panose="02020603050405020304" pitchFamily="18" charset="0"/>
              </a:rPr>
              <a:t>posts</a:t>
            </a:r>
            <a:r>
              <a:rPr lang="fr-FR" altLang="fr-FR" sz="1400" dirty="0">
                <a:solidFill>
                  <a:srgbClr val="000000"/>
                </a:solidFill>
                <a:latin typeface="+mn-lt"/>
                <a:cs typeface="Times New Roman" panose="02020603050405020304" pitchFamily="18" charset="0"/>
              </a:rPr>
              <a:t>, stories, vidéos en continue sur les 3 jours. </a:t>
            </a:r>
          </a:p>
          <a:p>
            <a:pPr algn="just">
              <a:lnSpc>
                <a:spcPct val="150000"/>
              </a:lnSpc>
              <a:spcBef>
                <a:spcPct val="0"/>
              </a:spcBef>
              <a:buNone/>
              <a:defRPr/>
            </a:pPr>
            <a:endParaRPr lang="fr-FR" altLang="fr-FR" sz="1400" dirty="0">
              <a:solidFill>
                <a:srgbClr val="000000"/>
              </a:solidFill>
              <a:latin typeface="+mn-lt"/>
              <a:cs typeface="Times New Roman" panose="02020603050405020304" pitchFamily="18" charset="0"/>
            </a:endParaRPr>
          </a:p>
        </p:txBody>
      </p:sp>
      <p:pic>
        <p:nvPicPr>
          <p:cNvPr id="3" name="Image 2" descr="Une image contenant texte, menu, intérieur, signe&#10;&#10;Le contenu généré par l’IA peut être incorrect.">
            <a:extLst>
              <a:ext uri="{FF2B5EF4-FFF2-40B4-BE49-F238E27FC236}">
                <a16:creationId xmlns:a16="http://schemas.microsoft.com/office/drawing/2014/main" id="{6695A36A-421E-5BE7-C839-C6D7295BB4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600575" y="2186132"/>
            <a:ext cx="4837175" cy="3627881"/>
          </a:xfrm>
          <a:prstGeom prst="rect">
            <a:avLst/>
          </a:prstGeom>
        </p:spPr>
      </p:pic>
    </p:spTree>
    <p:extLst>
      <p:ext uri="{BB962C8B-B14F-4D97-AF65-F5344CB8AC3E}">
        <p14:creationId xmlns:p14="http://schemas.microsoft.com/office/powerpoint/2010/main" val="4061796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433DB-1521-F6A0-BA3D-D348D756072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DA6ABAF-6B89-DB41-25F5-CA3C0B68B48F}"/>
              </a:ext>
            </a:extLst>
          </p:cNvPr>
          <p:cNvSpPr/>
          <p:nvPr/>
        </p:nvSpPr>
        <p:spPr>
          <a:xfrm>
            <a:off x="215900" y="0"/>
            <a:ext cx="8928100" cy="661828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Rectangle 21">
            <a:extLst>
              <a:ext uri="{FF2B5EF4-FFF2-40B4-BE49-F238E27FC236}">
                <a16:creationId xmlns:a16="http://schemas.microsoft.com/office/drawing/2014/main" id="{FF8E4FA3-F5E2-EABD-9762-8F98A0C8616A}"/>
              </a:ext>
            </a:extLst>
          </p:cNvPr>
          <p:cNvSpPr/>
          <p:nvPr/>
        </p:nvSpPr>
        <p:spPr>
          <a:xfrm>
            <a:off x="395288" y="3106738"/>
            <a:ext cx="3132137" cy="330200"/>
          </a:xfrm>
          <a:prstGeom prst="rect">
            <a:avLst/>
          </a:prstGeom>
        </p:spPr>
        <p:txBody>
          <a:bodyPr>
            <a:spAutoFit/>
          </a:bodyPr>
          <a:lstStyle/>
          <a:p>
            <a:pPr eaLnBrk="1" fontAlgn="auto" hangingPunct="1">
              <a:lnSpc>
                <a:spcPct val="115000"/>
              </a:lnSpc>
              <a:spcBef>
                <a:spcPts val="0"/>
              </a:spcBef>
              <a:spcAft>
                <a:spcPts val="0"/>
              </a:spcAft>
              <a:defRPr/>
            </a:pPr>
            <a:r>
              <a:rPr lang="fr-FR" sz="1350" b="1">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rPr>
              <a:t> </a:t>
            </a:r>
            <a:endParaRPr lang="fr-FR" sz="1350">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endParaRPr>
          </a:p>
        </p:txBody>
      </p:sp>
      <p:sp>
        <p:nvSpPr>
          <p:cNvPr id="4" name="Rectangle : avec coins arrondis en haut 3">
            <a:extLst>
              <a:ext uri="{FF2B5EF4-FFF2-40B4-BE49-F238E27FC236}">
                <a16:creationId xmlns:a16="http://schemas.microsoft.com/office/drawing/2014/main" id="{8EE6A894-6FF8-7C4A-7F64-666CED174904}"/>
              </a:ext>
            </a:extLst>
          </p:cNvPr>
          <p:cNvSpPr/>
          <p:nvPr/>
        </p:nvSpPr>
        <p:spPr>
          <a:xfrm>
            <a:off x="98425" y="127000"/>
            <a:ext cx="8928100" cy="746125"/>
          </a:xfrm>
          <a:prstGeom prst="round2Same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E9F56"/>
              </a:solidFill>
            </a:endParaRPr>
          </a:p>
        </p:txBody>
      </p:sp>
      <p:sp>
        <p:nvSpPr>
          <p:cNvPr id="17413" name="Rectangle 1">
            <a:extLst>
              <a:ext uri="{FF2B5EF4-FFF2-40B4-BE49-F238E27FC236}">
                <a16:creationId xmlns:a16="http://schemas.microsoft.com/office/drawing/2014/main" id="{ADC8C7E8-9849-B784-DF9F-44084270DE7D}"/>
              </a:ext>
            </a:extLst>
          </p:cNvPr>
          <p:cNvSpPr>
            <a:spLocks noChangeArrowheads="1"/>
          </p:cNvSpPr>
          <p:nvPr/>
        </p:nvSpPr>
        <p:spPr bwMode="auto">
          <a:xfrm>
            <a:off x="107950" y="2730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dirty="0">
                <a:solidFill>
                  <a:schemeClr val="bg1"/>
                </a:solidFill>
                <a:latin typeface="Brandon Grotesque Bold" panose="020B0803020203060202" pitchFamily="34" charset="0"/>
                <a:cs typeface="Times New Roman" panose="02020603050405020304" pitchFamily="18" charset="0"/>
              </a:rPr>
              <a:t>4 – Bilan </a:t>
            </a:r>
            <a:r>
              <a:rPr lang="fr-FR" altLang="fr-FR" sz="2400" b="1" dirty="0" err="1">
                <a:solidFill>
                  <a:schemeClr val="bg1"/>
                </a:solidFill>
                <a:latin typeface="Brandon Grotesque Bold" panose="020B0803020203060202" pitchFamily="34" charset="0"/>
                <a:cs typeface="Times New Roman" panose="02020603050405020304" pitchFamily="18" charset="0"/>
              </a:rPr>
              <a:t>Wine</a:t>
            </a:r>
            <a:r>
              <a:rPr lang="fr-FR" altLang="fr-FR" sz="2400" b="1" dirty="0">
                <a:solidFill>
                  <a:schemeClr val="bg1"/>
                </a:solidFill>
                <a:latin typeface="Brandon Grotesque Bold" panose="020B0803020203060202" pitchFamily="34" charset="0"/>
                <a:cs typeface="Times New Roman" panose="02020603050405020304" pitchFamily="18" charset="0"/>
              </a:rPr>
              <a:t> Paris 2025</a:t>
            </a:r>
            <a:endParaRPr lang="fr-FR" altLang="fr-FR" sz="2400" b="1" dirty="0">
              <a:solidFill>
                <a:schemeClr val="bg1"/>
              </a:solidFill>
              <a:latin typeface="Brandon Grotesque Bold" panose="020B0803020203060202" pitchFamily="34" charset="0"/>
            </a:endParaRPr>
          </a:p>
        </p:txBody>
      </p:sp>
      <p:sp>
        <p:nvSpPr>
          <p:cNvPr id="7" name="ZoneTexte 6">
            <a:extLst>
              <a:ext uri="{FF2B5EF4-FFF2-40B4-BE49-F238E27FC236}">
                <a16:creationId xmlns:a16="http://schemas.microsoft.com/office/drawing/2014/main" id="{38F7EC12-E5B4-2FFE-9657-C3518B34CE04}"/>
              </a:ext>
            </a:extLst>
          </p:cNvPr>
          <p:cNvSpPr txBox="1"/>
          <p:nvPr/>
        </p:nvSpPr>
        <p:spPr>
          <a:xfrm>
            <a:off x="301752" y="996239"/>
            <a:ext cx="8522208" cy="369332"/>
          </a:xfrm>
          <a:prstGeom prst="rect">
            <a:avLst/>
          </a:prstGeom>
          <a:solidFill>
            <a:srgbClr val="CFB783"/>
          </a:solidFill>
          <a:ln w="3175">
            <a:solidFill>
              <a:schemeClr val="bg1"/>
            </a:solidFill>
          </a:ln>
        </p:spPr>
        <p:txBody>
          <a:bodyPr wrap="square">
            <a:spAutoFit/>
          </a:bodyPr>
          <a:lstStyle/>
          <a:p>
            <a:pPr algn="ctr">
              <a:defRPr/>
            </a:pPr>
            <a:r>
              <a:rPr lang="fr-FR" b="1" dirty="0">
                <a:solidFill>
                  <a:schemeClr val="bg1"/>
                </a:solidFill>
              </a:rPr>
              <a:t>Rapport Qualitatif</a:t>
            </a:r>
            <a:endParaRPr lang="en-US" altLang="fr-FR" dirty="0">
              <a:solidFill>
                <a:schemeClr val="bg1"/>
              </a:solidFill>
              <a:latin typeface="+mn-lt"/>
              <a:cs typeface="Times New Roman" panose="02020603050405020304" pitchFamily="18" charset="0"/>
            </a:endParaRPr>
          </a:p>
        </p:txBody>
      </p:sp>
      <p:sp>
        <p:nvSpPr>
          <p:cNvPr id="5" name="ZoneTexte 2">
            <a:extLst>
              <a:ext uri="{FF2B5EF4-FFF2-40B4-BE49-F238E27FC236}">
                <a16:creationId xmlns:a16="http://schemas.microsoft.com/office/drawing/2014/main" id="{E7F1D010-E35A-9A7D-7283-4DE73CD642A7}"/>
              </a:ext>
            </a:extLst>
          </p:cNvPr>
          <p:cNvSpPr txBox="1">
            <a:spLocks noChangeArrowheads="1"/>
          </p:cNvSpPr>
          <p:nvPr/>
        </p:nvSpPr>
        <p:spPr bwMode="auto">
          <a:xfrm>
            <a:off x="301752" y="1488685"/>
            <a:ext cx="5376672" cy="459818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defRPr/>
            </a:pPr>
            <a:r>
              <a:rPr lang="fr-FR" sz="1200" b="1" dirty="0">
                <a:solidFill>
                  <a:srgbClr val="040C28"/>
                </a:solidFill>
                <a:latin typeface="+mn-lt"/>
              </a:rPr>
              <a:t>Points Positifs : </a:t>
            </a:r>
          </a:p>
          <a:p>
            <a:pPr marL="285750" indent="-285750">
              <a:buFontTx/>
              <a:buChar char="-"/>
              <a:defRPr/>
            </a:pPr>
            <a:r>
              <a:rPr lang="fr-FR" sz="1200" dirty="0">
                <a:solidFill>
                  <a:srgbClr val="040C28"/>
                </a:solidFill>
                <a:latin typeface="+mn-lt"/>
              </a:rPr>
              <a:t>Stand bien positionné sur le hall malgré la présence de Paul en face de nous.  </a:t>
            </a:r>
          </a:p>
          <a:p>
            <a:pPr marL="285750" indent="-285750">
              <a:buFontTx/>
              <a:buChar char="-"/>
              <a:defRPr/>
            </a:pPr>
            <a:r>
              <a:rPr lang="fr-FR" sz="1200" dirty="0">
                <a:solidFill>
                  <a:srgbClr val="040C28"/>
                </a:solidFill>
                <a:latin typeface="+mn-lt"/>
              </a:rPr>
              <a:t>Stand très qualitatif et fonctionnel : retour unanime des entreprises présentes. </a:t>
            </a:r>
          </a:p>
          <a:p>
            <a:pPr marL="285750" indent="-285750">
              <a:buFontTx/>
              <a:buChar char="-"/>
              <a:defRPr/>
            </a:pPr>
            <a:r>
              <a:rPr lang="fr-FR" sz="1200" dirty="0">
                <a:solidFill>
                  <a:srgbClr val="040C28"/>
                </a:solidFill>
                <a:latin typeface="+mn-lt"/>
              </a:rPr>
              <a:t>La fréquentation était bonne, surtout à partir du lundi après-midi. </a:t>
            </a:r>
          </a:p>
          <a:p>
            <a:pPr marL="285750" indent="-285750">
              <a:buFontTx/>
              <a:buChar char="-"/>
              <a:defRPr/>
            </a:pPr>
            <a:r>
              <a:rPr lang="fr-FR" sz="1200" dirty="0">
                <a:solidFill>
                  <a:srgbClr val="040C28"/>
                </a:solidFill>
                <a:latin typeface="+mn-lt"/>
              </a:rPr>
              <a:t>Les rdvs presse étaient nombreux et très qualitatifs. </a:t>
            </a:r>
          </a:p>
          <a:p>
            <a:pPr>
              <a:buNone/>
              <a:defRPr/>
            </a:pPr>
            <a:endParaRPr lang="fr-FR" sz="1200" dirty="0">
              <a:solidFill>
                <a:srgbClr val="040C28"/>
              </a:solidFill>
              <a:latin typeface="+mn-lt"/>
            </a:endParaRPr>
          </a:p>
          <a:p>
            <a:pPr>
              <a:buNone/>
              <a:defRPr/>
            </a:pPr>
            <a:endParaRPr lang="fr-FR" sz="1200" dirty="0">
              <a:solidFill>
                <a:srgbClr val="040C28"/>
              </a:solidFill>
              <a:latin typeface="+mn-lt"/>
            </a:endParaRPr>
          </a:p>
          <a:p>
            <a:pPr>
              <a:buNone/>
              <a:defRPr/>
            </a:pPr>
            <a:r>
              <a:rPr lang="fr-FR" sz="1200" b="1" dirty="0">
                <a:solidFill>
                  <a:srgbClr val="040C28"/>
                </a:solidFill>
                <a:latin typeface="+mn-lt"/>
              </a:rPr>
              <a:t>Points d’amélioration : </a:t>
            </a:r>
          </a:p>
          <a:p>
            <a:pPr marL="285750" indent="-285750">
              <a:buFontTx/>
              <a:buChar char="-"/>
              <a:defRPr/>
            </a:pPr>
            <a:r>
              <a:rPr lang="fr-FR" sz="1200" dirty="0">
                <a:solidFill>
                  <a:srgbClr val="040C28"/>
                </a:solidFill>
                <a:latin typeface="+mn-lt"/>
              </a:rPr>
              <a:t>Meilleure visibilité des entreprises en mettant le nom sur la banque. </a:t>
            </a:r>
          </a:p>
          <a:p>
            <a:pPr marL="285750" indent="-285750">
              <a:buFontTx/>
              <a:buChar char="-"/>
              <a:defRPr/>
            </a:pPr>
            <a:r>
              <a:rPr lang="fr-FR" sz="1200" b="1" dirty="0">
                <a:solidFill>
                  <a:srgbClr val="040C28"/>
                </a:solidFill>
                <a:latin typeface="+mn-lt"/>
              </a:rPr>
              <a:t>Retour d’une entreprise disant que la fréquentation a été limitée sur certains stands : le syndicat rappelle aux entreprises qu’il est de LEUR responsabilité de travailler commercialement le salon en amont afin de se programmer des journées entières de rdv. La responsabilité du syndicat est de faire rayonner l’image de l’AOP auprès de la presse et de vous mettre à disposition un bel et fonctionnel outil de travail. </a:t>
            </a:r>
          </a:p>
          <a:p>
            <a:pPr marL="171450" indent="-171450">
              <a:buFontTx/>
              <a:buChar char="-"/>
              <a:defRPr/>
            </a:pPr>
            <a:r>
              <a:rPr lang="fr-FR" sz="1200" dirty="0">
                <a:solidFill>
                  <a:srgbClr val="040C28"/>
                </a:solidFill>
                <a:latin typeface="+mn-lt"/>
              </a:rPr>
              <a:t>Repas : budget non négligeable pour le syndicat et beaucoup d’investissement de l’équipe pour un retour général mitigé. Recommandation 2026 : chaque entreprise va chercher son propre repas à ses frais. </a:t>
            </a:r>
          </a:p>
          <a:p>
            <a:pPr marL="171450" indent="-171450">
              <a:buFontTx/>
              <a:buChar char="-"/>
              <a:defRPr/>
            </a:pPr>
            <a:r>
              <a:rPr lang="fr-FR" sz="1200" dirty="0">
                <a:solidFill>
                  <a:srgbClr val="040C28"/>
                </a:solidFill>
                <a:latin typeface="+mn-lt"/>
              </a:rPr>
              <a:t>Espace collectif : prévoir plus de communication autour des animations afin de drainer plus de monde. Mettre des panneaux aux abords du pavillon pour indiquer les </a:t>
            </a:r>
            <a:r>
              <a:rPr lang="fr-FR" sz="1200" dirty="0" err="1">
                <a:solidFill>
                  <a:srgbClr val="040C28"/>
                </a:solidFill>
                <a:latin typeface="+mn-lt"/>
              </a:rPr>
              <a:t>masterclass</a:t>
            </a:r>
            <a:r>
              <a:rPr lang="fr-FR" sz="1200" dirty="0">
                <a:solidFill>
                  <a:srgbClr val="040C28"/>
                </a:solidFill>
                <a:latin typeface="+mn-lt"/>
              </a:rPr>
              <a:t>. Prévoir une animation originale ? </a:t>
            </a:r>
          </a:p>
          <a:p>
            <a:pPr marL="171450" indent="-171450">
              <a:buFontTx/>
              <a:buChar char="-"/>
              <a:defRPr/>
            </a:pPr>
            <a:endParaRPr lang="fr-FR" sz="1200" dirty="0">
              <a:solidFill>
                <a:srgbClr val="040C28"/>
              </a:solidFill>
              <a:latin typeface="+mn-lt"/>
            </a:endParaRPr>
          </a:p>
        </p:txBody>
      </p:sp>
      <p:pic>
        <p:nvPicPr>
          <p:cNvPr id="6" name="Image 5" descr="Une image contenant habits, personne, chaussures, femme&#10;&#10;Le contenu généré par l’IA peut être incorrect.">
            <a:extLst>
              <a:ext uri="{FF2B5EF4-FFF2-40B4-BE49-F238E27FC236}">
                <a16:creationId xmlns:a16="http://schemas.microsoft.com/office/drawing/2014/main" id="{20126B68-60BE-E14E-10ED-98E33298BB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4001" y="1472533"/>
            <a:ext cx="2894711" cy="2171033"/>
          </a:xfrm>
          <a:prstGeom prst="rect">
            <a:avLst/>
          </a:prstGeom>
        </p:spPr>
      </p:pic>
      <p:pic>
        <p:nvPicPr>
          <p:cNvPr id="9" name="Image 8" descr="Une image contenant habits, homme, personne, chaussures&#10;&#10;Le contenu généré par l’IA peut être incorrect.">
            <a:extLst>
              <a:ext uri="{FF2B5EF4-FFF2-40B4-BE49-F238E27FC236}">
                <a16:creationId xmlns:a16="http://schemas.microsoft.com/office/drawing/2014/main" id="{202FD296-4752-71A1-438D-B0B858EAE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539" y="3701591"/>
            <a:ext cx="2227633" cy="2970177"/>
          </a:xfrm>
          <a:prstGeom prst="rect">
            <a:avLst/>
          </a:prstGeom>
        </p:spPr>
      </p:pic>
    </p:spTree>
    <p:extLst>
      <p:ext uri="{BB962C8B-B14F-4D97-AF65-F5344CB8AC3E}">
        <p14:creationId xmlns:p14="http://schemas.microsoft.com/office/powerpoint/2010/main" val="2175088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9B73B9-8DB7-B457-0E5A-09BAB5B7EC44}"/>
              </a:ext>
            </a:extLst>
          </p:cNvPr>
          <p:cNvSpPr/>
          <p:nvPr/>
        </p:nvSpPr>
        <p:spPr>
          <a:xfrm>
            <a:off x="144463" y="84138"/>
            <a:ext cx="8928100" cy="661828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22" name="Rectangle 21">
            <a:extLst>
              <a:ext uri="{FF2B5EF4-FFF2-40B4-BE49-F238E27FC236}">
                <a16:creationId xmlns:a16="http://schemas.microsoft.com/office/drawing/2014/main" id="{A9D697B1-E7DC-2BCF-20E3-BC5623B74B91}"/>
              </a:ext>
            </a:extLst>
          </p:cNvPr>
          <p:cNvSpPr/>
          <p:nvPr/>
        </p:nvSpPr>
        <p:spPr>
          <a:xfrm>
            <a:off x="395288" y="3106738"/>
            <a:ext cx="3132137" cy="330200"/>
          </a:xfrm>
          <a:prstGeom prst="rect">
            <a:avLst/>
          </a:prstGeom>
        </p:spPr>
        <p:txBody>
          <a:bodyPr>
            <a:spAutoFit/>
          </a:bodyPr>
          <a:lstStyle/>
          <a:p>
            <a:pPr eaLnBrk="1" fontAlgn="auto" hangingPunct="1">
              <a:lnSpc>
                <a:spcPct val="115000"/>
              </a:lnSpc>
              <a:spcBef>
                <a:spcPts val="0"/>
              </a:spcBef>
              <a:spcAft>
                <a:spcPts val="0"/>
              </a:spcAft>
              <a:defRPr/>
            </a:pPr>
            <a:r>
              <a:rPr lang="fr-FR" sz="1350" b="1">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rPr>
              <a:t> </a:t>
            </a:r>
            <a:endParaRPr lang="fr-FR" sz="1350">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endParaRPr>
          </a:p>
        </p:txBody>
      </p:sp>
      <p:sp>
        <p:nvSpPr>
          <p:cNvPr id="4" name="Rectangle : avec coins arrondis en haut 3">
            <a:extLst>
              <a:ext uri="{FF2B5EF4-FFF2-40B4-BE49-F238E27FC236}">
                <a16:creationId xmlns:a16="http://schemas.microsoft.com/office/drawing/2014/main" id="{DAFAEB17-B6A5-8528-3C06-2E404176ECAB}"/>
              </a:ext>
            </a:extLst>
          </p:cNvPr>
          <p:cNvSpPr/>
          <p:nvPr/>
        </p:nvSpPr>
        <p:spPr>
          <a:xfrm>
            <a:off x="98425" y="127000"/>
            <a:ext cx="8928100" cy="746125"/>
          </a:xfrm>
          <a:prstGeom prst="round2Same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E9F56"/>
              </a:solidFill>
            </a:endParaRPr>
          </a:p>
        </p:txBody>
      </p:sp>
      <p:sp>
        <p:nvSpPr>
          <p:cNvPr id="18437" name="Rectangle 1">
            <a:extLst>
              <a:ext uri="{FF2B5EF4-FFF2-40B4-BE49-F238E27FC236}">
                <a16:creationId xmlns:a16="http://schemas.microsoft.com/office/drawing/2014/main" id="{AA09711A-A2F7-6427-5996-6D1458B6B5AB}"/>
              </a:ext>
            </a:extLst>
          </p:cNvPr>
          <p:cNvSpPr>
            <a:spLocks noChangeArrowheads="1"/>
          </p:cNvSpPr>
          <p:nvPr/>
        </p:nvSpPr>
        <p:spPr bwMode="auto">
          <a:xfrm>
            <a:off x="107950" y="2730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dirty="0">
                <a:solidFill>
                  <a:schemeClr val="bg1"/>
                </a:solidFill>
                <a:latin typeface="Brandon Grotesque Bold" panose="020B0803020203060202" pitchFamily="34" charset="0"/>
                <a:cs typeface="Times New Roman" panose="02020603050405020304" pitchFamily="18" charset="0"/>
              </a:rPr>
              <a:t>5 – Bilan Actions Presse 2025</a:t>
            </a:r>
            <a:endParaRPr lang="fr-FR" altLang="fr-FR" sz="2400" b="1" dirty="0">
              <a:solidFill>
                <a:schemeClr val="bg1"/>
              </a:solidFill>
              <a:latin typeface="Brandon Grotesque Bold" panose="020B0803020203060202" pitchFamily="34" charset="0"/>
            </a:endParaRPr>
          </a:p>
        </p:txBody>
      </p:sp>
      <p:sp>
        <p:nvSpPr>
          <p:cNvPr id="18439" name="Rectangle 33">
            <a:extLst>
              <a:ext uri="{FF2B5EF4-FFF2-40B4-BE49-F238E27FC236}">
                <a16:creationId xmlns:a16="http://schemas.microsoft.com/office/drawing/2014/main" id="{5A8993DB-E452-0032-C43E-026AC441B8FA}"/>
              </a:ext>
            </a:extLst>
          </p:cNvPr>
          <p:cNvSpPr>
            <a:spLocks noChangeArrowheads="1"/>
          </p:cNvSpPr>
          <p:nvPr/>
        </p:nvSpPr>
        <p:spPr bwMode="auto">
          <a:xfrm>
            <a:off x="2582863" y="923925"/>
            <a:ext cx="3959225" cy="392113"/>
          </a:xfrm>
          <a:prstGeom prst="roundRect">
            <a:avLst>
              <a:gd name="adj" fmla="val 16667"/>
            </a:avLst>
          </a:pr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algn="ctr" eaLnBrk="1" hangingPunct="1">
              <a:spcBef>
                <a:spcPct val="0"/>
              </a:spcBef>
              <a:buFontTx/>
              <a:buNone/>
            </a:pPr>
            <a:r>
              <a:rPr lang="fr-FR" altLang="fr-FR" sz="1700" b="1" dirty="0" err="1">
                <a:solidFill>
                  <a:schemeClr val="bg1"/>
                </a:solidFill>
                <a:latin typeface="VAG Rounded Std" pitchFamily="34" charset="0"/>
                <a:cs typeface="Times New Roman" panose="02020603050405020304" pitchFamily="18" charset="0"/>
              </a:rPr>
              <a:t>Wine</a:t>
            </a:r>
            <a:r>
              <a:rPr lang="fr-FR" altLang="fr-FR" sz="1700" b="1" dirty="0">
                <a:solidFill>
                  <a:schemeClr val="bg1"/>
                </a:solidFill>
                <a:latin typeface="VAG Rounded Std" pitchFamily="34" charset="0"/>
                <a:cs typeface="Times New Roman" panose="02020603050405020304" pitchFamily="18" charset="0"/>
              </a:rPr>
              <a:t> Paris 2025</a:t>
            </a:r>
          </a:p>
        </p:txBody>
      </p:sp>
      <p:sp>
        <p:nvSpPr>
          <p:cNvPr id="5" name="ZoneTexte 4">
            <a:extLst>
              <a:ext uri="{FF2B5EF4-FFF2-40B4-BE49-F238E27FC236}">
                <a16:creationId xmlns:a16="http://schemas.microsoft.com/office/drawing/2014/main" id="{94F1F333-DCB3-A590-D758-83195099B5FB}"/>
              </a:ext>
            </a:extLst>
          </p:cNvPr>
          <p:cNvSpPr txBox="1"/>
          <p:nvPr/>
        </p:nvSpPr>
        <p:spPr>
          <a:xfrm>
            <a:off x="323850" y="1366838"/>
            <a:ext cx="2922269" cy="1384995"/>
          </a:xfrm>
          <a:prstGeom prst="rect">
            <a:avLst/>
          </a:prstGeom>
          <a:noFill/>
        </p:spPr>
        <p:txBody>
          <a:bodyPr wrap="square" lIns="91440" tIns="45720" rIns="91440" bIns="45720" anchor="t">
            <a:spAutoFit/>
          </a:bodyPr>
          <a:lstStyle/>
          <a:p>
            <a:pPr>
              <a:defRPr/>
            </a:pPr>
            <a:r>
              <a:rPr lang="fr-FR" sz="1200" b="1" u="sng" dirty="0">
                <a:solidFill>
                  <a:srgbClr val="BE9F56"/>
                </a:solidFill>
                <a:latin typeface="+mn-lt"/>
              </a:rPr>
              <a:t>Objectifs : </a:t>
            </a:r>
            <a:endParaRPr lang="fr-FR" sz="1200" dirty="0">
              <a:solidFill>
                <a:srgbClr val="040C28"/>
              </a:solidFill>
              <a:latin typeface="+mn-lt"/>
            </a:endParaRPr>
          </a:p>
          <a:p>
            <a:pPr marL="285750" indent="-285750">
              <a:buFont typeface="Arial" panose="020B0604020202020204" pitchFamily="34" charset="0"/>
              <a:buChar char="•"/>
              <a:defRPr/>
            </a:pPr>
            <a:r>
              <a:rPr lang="fr-FR" sz="1200" b="1" dirty="0">
                <a:solidFill>
                  <a:srgbClr val="040C28"/>
                </a:solidFill>
                <a:latin typeface="+mn-lt"/>
              </a:rPr>
              <a:t>Travailler la visibilité et la notoriété de l’appellation au niveau national en rencontrant sur le stand la presse qui compte</a:t>
            </a:r>
          </a:p>
          <a:p>
            <a:pPr>
              <a:defRPr/>
            </a:pPr>
            <a:endParaRPr lang="fr-FR" sz="1200" dirty="0">
              <a:solidFill>
                <a:srgbClr val="040C28"/>
              </a:solidFill>
              <a:latin typeface="+mn-lt"/>
            </a:endParaRPr>
          </a:p>
          <a:p>
            <a:pPr>
              <a:defRPr/>
            </a:pPr>
            <a:r>
              <a:rPr lang="fr-FR" sz="1200" b="1" u="sng" dirty="0">
                <a:solidFill>
                  <a:srgbClr val="BE9F56"/>
                </a:solidFill>
                <a:latin typeface="+mn-lt"/>
              </a:rPr>
              <a:t>Cibles : </a:t>
            </a:r>
            <a:r>
              <a:rPr lang="fr-FR" sz="1200" b="1" dirty="0">
                <a:solidFill>
                  <a:srgbClr val="BE9F56"/>
                </a:solidFill>
                <a:latin typeface="+mn-lt"/>
              </a:rPr>
              <a:t> </a:t>
            </a:r>
            <a:r>
              <a:rPr lang="fr-FR" sz="1200" dirty="0">
                <a:solidFill>
                  <a:srgbClr val="040C28"/>
                </a:solidFill>
                <a:latin typeface="+mn-lt"/>
              </a:rPr>
              <a:t>Presse spécialisée et généraliste. </a:t>
            </a:r>
          </a:p>
        </p:txBody>
      </p:sp>
      <p:sp>
        <p:nvSpPr>
          <p:cNvPr id="6" name="ZoneTexte 2">
            <a:extLst>
              <a:ext uri="{FF2B5EF4-FFF2-40B4-BE49-F238E27FC236}">
                <a16:creationId xmlns:a16="http://schemas.microsoft.com/office/drawing/2014/main" id="{B5A4921E-80D2-3D73-8776-7F2DACEA0ABD}"/>
              </a:ext>
            </a:extLst>
          </p:cNvPr>
          <p:cNvSpPr txBox="1">
            <a:spLocks noChangeArrowheads="1"/>
          </p:cNvSpPr>
          <p:nvPr/>
        </p:nvSpPr>
        <p:spPr bwMode="auto">
          <a:xfrm>
            <a:off x="323850" y="2864417"/>
            <a:ext cx="3059763" cy="237206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defRPr/>
            </a:pPr>
            <a:r>
              <a:rPr lang="fr-FR" altLang="fr-FR" sz="1200" b="1" u="sng" dirty="0">
                <a:solidFill>
                  <a:srgbClr val="BE9F56"/>
                </a:solidFill>
                <a:latin typeface="+mn-lt"/>
              </a:rPr>
              <a:t>Déroulé : </a:t>
            </a:r>
            <a:r>
              <a:rPr lang="fr-FR" altLang="fr-FR" sz="1200" dirty="0">
                <a:solidFill>
                  <a:srgbClr val="000000"/>
                </a:solidFill>
                <a:latin typeface="+mn-lt"/>
                <a:cs typeface="Times New Roman" panose="02020603050405020304" pitchFamily="18" charset="0"/>
              </a:rPr>
              <a:t>Travail préparatoire en amont du salon. Réalisation de 3 communiqués de presse envoyés tous les 15 jours 2 mois avant. </a:t>
            </a:r>
          </a:p>
          <a:p>
            <a:pPr algn="just">
              <a:spcBef>
                <a:spcPct val="0"/>
              </a:spcBef>
              <a:buNone/>
              <a:defRPr/>
            </a:pPr>
            <a:r>
              <a:rPr lang="fr-FR" altLang="fr-FR" sz="1200" b="1" dirty="0">
                <a:solidFill>
                  <a:srgbClr val="000000"/>
                </a:solidFill>
                <a:latin typeface="+mn-lt"/>
                <a:cs typeface="Times New Roman" panose="02020603050405020304" pitchFamily="18" charset="0"/>
              </a:rPr>
              <a:t>Communiqué de presse 1 : </a:t>
            </a:r>
            <a:r>
              <a:rPr lang="fr-FR" altLang="fr-FR" sz="1200" dirty="0">
                <a:solidFill>
                  <a:srgbClr val="000000"/>
                </a:solidFill>
                <a:latin typeface="+mn-lt"/>
                <a:cs typeface="Times New Roman" panose="02020603050405020304" pitchFamily="18" charset="0"/>
              </a:rPr>
              <a:t>Invitation à la presse à retrouver les 3 AOP sur leur pavillon. Fiche identité des 3 AOP. </a:t>
            </a:r>
          </a:p>
          <a:p>
            <a:pPr algn="just">
              <a:spcBef>
                <a:spcPct val="0"/>
              </a:spcBef>
              <a:buNone/>
              <a:defRPr/>
            </a:pPr>
            <a:r>
              <a:rPr lang="fr-FR" altLang="fr-FR" sz="1200" b="1" dirty="0">
                <a:solidFill>
                  <a:srgbClr val="000000"/>
                </a:solidFill>
                <a:latin typeface="+mn-lt"/>
                <a:cs typeface="Times New Roman" panose="02020603050405020304" pitchFamily="18" charset="0"/>
              </a:rPr>
              <a:t>Communiqué de presse 2 : </a:t>
            </a:r>
            <a:r>
              <a:rPr lang="fr-FR" altLang="fr-FR" sz="1200" dirty="0">
                <a:solidFill>
                  <a:srgbClr val="000000"/>
                </a:solidFill>
                <a:latin typeface="+mn-lt"/>
                <a:cs typeface="Times New Roman" panose="02020603050405020304" pitchFamily="18" charset="0"/>
              </a:rPr>
              <a:t>focus sur les vins de terroirs et leur spécificité pour chaque AOP. </a:t>
            </a:r>
          </a:p>
          <a:p>
            <a:pPr algn="just">
              <a:spcBef>
                <a:spcPct val="0"/>
              </a:spcBef>
              <a:buNone/>
              <a:defRPr/>
            </a:pPr>
            <a:r>
              <a:rPr lang="fr-FR" altLang="fr-FR" sz="1200" b="1" dirty="0">
                <a:solidFill>
                  <a:srgbClr val="000000"/>
                </a:solidFill>
                <a:latin typeface="+mn-lt"/>
                <a:cs typeface="Times New Roman" panose="02020603050405020304" pitchFamily="18" charset="0"/>
              </a:rPr>
              <a:t>Communiqué de presse 3 : </a:t>
            </a:r>
            <a:r>
              <a:rPr lang="fr-FR" altLang="fr-FR" sz="1200" dirty="0">
                <a:solidFill>
                  <a:srgbClr val="000000"/>
                </a:solidFill>
                <a:latin typeface="+mn-lt"/>
                <a:cs typeface="Times New Roman" panose="02020603050405020304" pitchFamily="18" charset="0"/>
              </a:rPr>
              <a:t>focus sur les cépages autochtones des 3 AOP/ </a:t>
            </a:r>
          </a:p>
          <a:p>
            <a:pPr algn="just">
              <a:spcBef>
                <a:spcPct val="0"/>
              </a:spcBef>
              <a:buNone/>
              <a:defRPr/>
            </a:pPr>
            <a:r>
              <a:rPr lang="fr-FR" altLang="fr-FR" sz="1200" dirty="0">
                <a:solidFill>
                  <a:srgbClr val="000000"/>
                </a:solidFill>
                <a:latin typeface="+mn-lt"/>
                <a:cs typeface="Times New Roman" panose="02020603050405020304" pitchFamily="18" charset="0"/>
              </a:rPr>
              <a:t>Fil conducteur : les 40 ans de l’AOP </a:t>
            </a:r>
          </a:p>
          <a:p>
            <a:pPr algn="just">
              <a:lnSpc>
                <a:spcPct val="150000"/>
              </a:lnSpc>
              <a:spcBef>
                <a:spcPct val="0"/>
              </a:spcBef>
              <a:buNone/>
              <a:defRPr/>
            </a:pPr>
            <a:endParaRPr lang="fr-FR" altLang="fr-FR" sz="1200" dirty="0">
              <a:solidFill>
                <a:srgbClr val="000000"/>
              </a:solidFill>
              <a:latin typeface="+mn-lt"/>
              <a:cs typeface="Times New Roman" panose="02020603050405020304" pitchFamily="18" charset="0"/>
            </a:endParaRPr>
          </a:p>
        </p:txBody>
      </p:sp>
      <p:pic>
        <p:nvPicPr>
          <p:cNvPr id="7" name="Image 6" descr="Une image contenant texte, capture d’écran, lettre&#10;&#10;Le contenu généré par l’IA peut être incorrect.">
            <a:extLst>
              <a:ext uri="{FF2B5EF4-FFF2-40B4-BE49-F238E27FC236}">
                <a16:creationId xmlns:a16="http://schemas.microsoft.com/office/drawing/2014/main" id="{4324C13A-8579-0F33-4E88-A46905BB4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1127" y="147658"/>
            <a:ext cx="2133498" cy="3015435"/>
          </a:xfrm>
          <a:prstGeom prst="rect">
            <a:avLst/>
          </a:prstGeom>
        </p:spPr>
      </p:pic>
      <p:pic>
        <p:nvPicPr>
          <p:cNvPr id="8" name="Image 7" descr="Une image contenant texte, plante, capture d’écran, plein air&#10;&#10;Le contenu généré par l’IA peut être incorrect.">
            <a:extLst>
              <a:ext uri="{FF2B5EF4-FFF2-40B4-BE49-F238E27FC236}">
                <a16:creationId xmlns:a16="http://schemas.microsoft.com/office/drawing/2014/main" id="{45C43852-6FCE-A81B-AE67-A50E70B85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6047" y="3024983"/>
            <a:ext cx="2188362" cy="3092979"/>
          </a:xfrm>
          <a:prstGeom prst="rect">
            <a:avLst/>
          </a:prstGeom>
        </p:spPr>
      </p:pic>
      <p:pic>
        <p:nvPicPr>
          <p:cNvPr id="9" name="Image 8" descr="Une image contenant texte, capture d’écran, lettre, conception&#10;&#10;Le contenu généré par l’IA peut être incorrect.">
            <a:extLst>
              <a:ext uri="{FF2B5EF4-FFF2-40B4-BE49-F238E27FC236}">
                <a16:creationId xmlns:a16="http://schemas.microsoft.com/office/drawing/2014/main" id="{4BB2CE34-D6D8-C619-D24A-5FB31A3E14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5129" y="1775683"/>
            <a:ext cx="2166940" cy="3066919"/>
          </a:xfrm>
          <a:prstGeom prst="rect">
            <a:avLst/>
          </a:prstGeom>
        </p:spPr>
      </p:pic>
      <p:pic>
        <p:nvPicPr>
          <p:cNvPr id="10" name="Image 9" descr="Une image contenant texte, capture d’écran, lettre, conception&#10;&#10;Le contenu généré par l’IA peut être incorrect.">
            <a:extLst>
              <a:ext uri="{FF2B5EF4-FFF2-40B4-BE49-F238E27FC236}">
                <a16:creationId xmlns:a16="http://schemas.microsoft.com/office/drawing/2014/main" id="{DB80BC6F-C262-14E7-436F-C4D45595F569}"/>
              </a:ext>
            </a:extLst>
          </p:cNvPr>
          <p:cNvPicPr>
            <a:picLocks noChangeAspect="1"/>
          </p:cNvPicPr>
          <p:nvPr/>
        </p:nvPicPr>
        <p:blipFill>
          <a:blip r:embed="rId5">
            <a:extLst>
              <a:ext uri="{28A0092B-C50C-407E-A947-70E740481C1C}">
                <a14:useLocalDpi xmlns:a14="http://schemas.microsoft.com/office/drawing/2010/main" val="0"/>
              </a:ext>
            </a:extLst>
          </a:blip>
          <a:srcRect l="15040" t="4631"/>
          <a:stretch/>
        </p:blipFill>
        <p:spPr>
          <a:xfrm>
            <a:off x="3383613" y="1421159"/>
            <a:ext cx="1790234" cy="2844186"/>
          </a:xfrm>
          <a:prstGeom prst="rect">
            <a:avLst/>
          </a:prstGeom>
        </p:spPr>
      </p:pic>
      <p:pic>
        <p:nvPicPr>
          <p:cNvPr id="11" name="Image 10" descr="Une image contenant texte, Bouteille en verre, boisson, vin&#10;&#10;Le contenu généré par l’IA peut être incorrect.">
            <a:extLst>
              <a:ext uri="{FF2B5EF4-FFF2-40B4-BE49-F238E27FC236}">
                <a16:creationId xmlns:a16="http://schemas.microsoft.com/office/drawing/2014/main" id="{161B0184-7071-F77B-4A61-C884A5A5F426}"/>
              </a:ext>
            </a:extLst>
          </p:cNvPr>
          <p:cNvPicPr>
            <a:picLocks noChangeAspect="1"/>
          </p:cNvPicPr>
          <p:nvPr/>
        </p:nvPicPr>
        <p:blipFill>
          <a:blip r:embed="rId6">
            <a:extLst>
              <a:ext uri="{28A0092B-C50C-407E-A947-70E740481C1C}">
                <a14:useLocalDpi xmlns:a14="http://schemas.microsoft.com/office/drawing/2010/main" val="0"/>
              </a:ext>
            </a:extLst>
          </a:blip>
          <a:srcRect l="16309" t="46424" r="19052" b="14000"/>
          <a:stretch/>
        </p:blipFill>
        <p:spPr>
          <a:xfrm>
            <a:off x="4775129" y="4781229"/>
            <a:ext cx="2237085" cy="1938529"/>
          </a:xfrm>
          <a:prstGeom prst="rect">
            <a:avLst/>
          </a:prstGeom>
        </p:spPr>
      </p:pic>
      <p:pic>
        <p:nvPicPr>
          <p:cNvPr id="12" name="Image 11" descr="Une image contenant texte, Bouteille en verre, boisson, bouteille&#10;&#10;Le contenu généré par l’IA peut être incorrect.">
            <a:extLst>
              <a:ext uri="{FF2B5EF4-FFF2-40B4-BE49-F238E27FC236}">
                <a16:creationId xmlns:a16="http://schemas.microsoft.com/office/drawing/2014/main" id="{88E67E09-BE13-6A77-6A04-1161E382EF73}"/>
              </a:ext>
            </a:extLst>
          </p:cNvPr>
          <p:cNvPicPr>
            <a:picLocks noChangeAspect="1"/>
          </p:cNvPicPr>
          <p:nvPr/>
        </p:nvPicPr>
        <p:blipFill>
          <a:blip r:embed="rId7">
            <a:extLst>
              <a:ext uri="{28A0092B-C50C-407E-A947-70E740481C1C}">
                <a14:useLocalDpi xmlns:a14="http://schemas.microsoft.com/office/drawing/2010/main" val="0"/>
              </a:ext>
            </a:extLst>
          </a:blip>
          <a:srcRect l="17499"/>
          <a:stretch/>
        </p:blipFill>
        <p:spPr>
          <a:xfrm>
            <a:off x="3429651" y="4150669"/>
            <a:ext cx="1507382" cy="258595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7D759-226C-560D-EF86-67BC92B1C7F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BB0D465-9E05-8478-AA56-FE228051187D}"/>
              </a:ext>
            </a:extLst>
          </p:cNvPr>
          <p:cNvSpPr/>
          <p:nvPr/>
        </p:nvSpPr>
        <p:spPr>
          <a:xfrm>
            <a:off x="144463" y="84138"/>
            <a:ext cx="8928100" cy="661828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Rectangle 21">
            <a:extLst>
              <a:ext uri="{FF2B5EF4-FFF2-40B4-BE49-F238E27FC236}">
                <a16:creationId xmlns:a16="http://schemas.microsoft.com/office/drawing/2014/main" id="{3A6646C0-5EAF-A6F6-705D-4FAC54463F01}"/>
              </a:ext>
            </a:extLst>
          </p:cNvPr>
          <p:cNvSpPr/>
          <p:nvPr/>
        </p:nvSpPr>
        <p:spPr>
          <a:xfrm>
            <a:off x="395288" y="3106738"/>
            <a:ext cx="3132137" cy="330200"/>
          </a:xfrm>
          <a:prstGeom prst="rect">
            <a:avLst/>
          </a:prstGeom>
        </p:spPr>
        <p:txBody>
          <a:bodyPr>
            <a:spAutoFit/>
          </a:bodyPr>
          <a:lstStyle/>
          <a:p>
            <a:pPr eaLnBrk="1" fontAlgn="auto" hangingPunct="1">
              <a:lnSpc>
                <a:spcPct val="115000"/>
              </a:lnSpc>
              <a:spcBef>
                <a:spcPts val="0"/>
              </a:spcBef>
              <a:spcAft>
                <a:spcPts val="0"/>
              </a:spcAft>
              <a:defRPr/>
            </a:pPr>
            <a:r>
              <a:rPr lang="fr-FR" sz="1350" b="1">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rPr>
              <a:t> </a:t>
            </a:r>
            <a:endParaRPr lang="fr-FR" sz="1350">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endParaRPr>
          </a:p>
        </p:txBody>
      </p:sp>
      <p:sp>
        <p:nvSpPr>
          <p:cNvPr id="4" name="Rectangle : avec coins arrondis en haut 3">
            <a:extLst>
              <a:ext uri="{FF2B5EF4-FFF2-40B4-BE49-F238E27FC236}">
                <a16:creationId xmlns:a16="http://schemas.microsoft.com/office/drawing/2014/main" id="{47F79589-AE76-25B7-DB3C-96429E36F8F4}"/>
              </a:ext>
            </a:extLst>
          </p:cNvPr>
          <p:cNvSpPr/>
          <p:nvPr/>
        </p:nvSpPr>
        <p:spPr>
          <a:xfrm>
            <a:off x="98425" y="127000"/>
            <a:ext cx="8928100" cy="746125"/>
          </a:xfrm>
          <a:prstGeom prst="round2Same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E9F56"/>
              </a:solidFill>
            </a:endParaRPr>
          </a:p>
        </p:txBody>
      </p:sp>
      <p:sp>
        <p:nvSpPr>
          <p:cNvPr id="18437" name="Rectangle 1">
            <a:extLst>
              <a:ext uri="{FF2B5EF4-FFF2-40B4-BE49-F238E27FC236}">
                <a16:creationId xmlns:a16="http://schemas.microsoft.com/office/drawing/2014/main" id="{F94B9A16-CC20-E103-58E9-0C1F4921E96A}"/>
              </a:ext>
            </a:extLst>
          </p:cNvPr>
          <p:cNvSpPr>
            <a:spLocks noChangeArrowheads="1"/>
          </p:cNvSpPr>
          <p:nvPr/>
        </p:nvSpPr>
        <p:spPr bwMode="auto">
          <a:xfrm>
            <a:off x="107950" y="2730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dirty="0">
                <a:solidFill>
                  <a:schemeClr val="bg1"/>
                </a:solidFill>
                <a:latin typeface="Brandon Grotesque Bold" panose="020B0803020203060202" pitchFamily="34" charset="0"/>
                <a:cs typeface="Times New Roman" panose="02020603050405020304" pitchFamily="18" charset="0"/>
              </a:rPr>
              <a:t>5 – Bilan Actions Presse 2025</a:t>
            </a:r>
            <a:endParaRPr lang="fr-FR" altLang="fr-FR" sz="2400" b="1" dirty="0">
              <a:solidFill>
                <a:schemeClr val="bg1"/>
              </a:solidFill>
              <a:latin typeface="Brandon Grotesque Bold" panose="020B0803020203060202" pitchFamily="34" charset="0"/>
            </a:endParaRPr>
          </a:p>
        </p:txBody>
      </p:sp>
      <p:sp>
        <p:nvSpPr>
          <p:cNvPr id="18439" name="Rectangle 33">
            <a:extLst>
              <a:ext uri="{FF2B5EF4-FFF2-40B4-BE49-F238E27FC236}">
                <a16:creationId xmlns:a16="http://schemas.microsoft.com/office/drawing/2014/main" id="{72903899-F3FA-1135-1CB3-EFC6ADF74D93}"/>
              </a:ext>
            </a:extLst>
          </p:cNvPr>
          <p:cNvSpPr>
            <a:spLocks noChangeArrowheads="1"/>
          </p:cNvSpPr>
          <p:nvPr/>
        </p:nvSpPr>
        <p:spPr bwMode="auto">
          <a:xfrm>
            <a:off x="2582863" y="923925"/>
            <a:ext cx="3959225" cy="392113"/>
          </a:xfrm>
          <a:prstGeom prst="roundRect">
            <a:avLst>
              <a:gd name="adj" fmla="val 16667"/>
            </a:avLst>
          </a:pr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algn="ctr" eaLnBrk="1" hangingPunct="1">
              <a:spcBef>
                <a:spcPct val="0"/>
              </a:spcBef>
              <a:buFontTx/>
              <a:buNone/>
            </a:pPr>
            <a:r>
              <a:rPr lang="fr-FR" altLang="fr-FR" sz="1700" b="1" dirty="0" err="1">
                <a:solidFill>
                  <a:schemeClr val="bg1"/>
                </a:solidFill>
                <a:latin typeface="VAG Rounded Std" pitchFamily="34" charset="0"/>
                <a:cs typeface="Times New Roman" panose="02020603050405020304" pitchFamily="18" charset="0"/>
              </a:rPr>
              <a:t>Wine</a:t>
            </a:r>
            <a:r>
              <a:rPr lang="fr-FR" altLang="fr-FR" sz="1700" b="1" dirty="0">
                <a:solidFill>
                  <a:schemeClr val="bg1"/>
                </a:solidFill>
                <a:latin typeface="VAG Rounded Std" pitchFamily="34" charset="0"/>
                <a:cs typeface="Times New Roman" panose="02020603050405020304" pitchFamily="18" charset="0"/>
              </a:rPr>
              <a:t> Paris 2025</a:t>
            </a:r>
          </a:p>
        </p:txBody>
      </p:sp>
      <p:sp>
        <p:nvSpPr>
          <p:cNvPr id="13" name="ZoneTexte 12">
            <a:extLst>
              <a:ext uri="{FF2B5EF4-FFF2-40B4-BE49-F238E27FC236}">
                <a16:creationId xmlns:a16="http://schemas.microsoft.com/office/drawing/2014/main" id="{F2037258-9E79-2843-B9CB-13F07A29FF20}"/>
              </a:ext>
            </a:extLst>
          </p:cNvPr>
          <p:cNvSpPr txBox="1"/>
          <p:nvPr/>
        </p:nvSpPr>
        <p:spPr>
          <a:xfrm>
            <a:off x="266367" y="1586375"/>
            <a:ext cx="6039516" cy="3600986"/>
          </a:xfrm>
          <a:prstGeom prst="rect">
            <a:avLst/>
          </a:prstGeom>
          <a:noFill/>
        </p:spPr>
        <p:txBody>
          <a:bodyPr wrap="square">
            <a:spAutoFit/>
          </a:bodyPr>
          <a:lstStyle/>
          <a:p>
            <a:pPr algn="just">
              <a:spcBef>
                <a:spcPct val="0"/>
              </a:spcBef>
              <a:defRPr/>
            </a:pPr>
            <a:r>
              <a:rPr lang="fr-FR" altLang="fr-FR" sz="1200" b="1" dirty="0">
                <a:solidFill>
                  <a:srgbClr val="000000"/>
                </a:solidFill>
                <a:latin typeface="+mn-lt"/>
                <a:cs typeface="Times New Roman" panose="02020603050405020304" pitchFamily="18" charset="0"/>
              </a:rPr>
              <a:t>14 Rendez-vous presse sur les 3 jours. </a:t>
            </a:r>
          </a:p>
          <a:p>
            <a:pPr algn="just">
              <a:spcBef>
                <a:spcPct val="0"/>
              </a:spcBef>
              <a:defRPr/>
            </a:pPr>
            <a:r>
              <a:rPr lang="fr-FR" altLang="fr-FR" sz="1200" dirty="0">
                <a:solidFill>
                  <a:srgbClr val="000000"/>
                </a:solidFill>
                <a:latin typeface="+mn-lt"/>
                <a:cs typeface="Times New Roman" panose="02020603050405020304" pitchFamily="18" charset="0"/>
              </a:rPr>
              <a:t>Presse rencontrée : </a:t>
            </a:r>
          </a:p>
          <a:p>
            <a:pPr marL="285750" indent="-285750" algn="just">
              <a:spcBef>
                <a:spcPct val="0"/>
              </a:spcBef>
              <a:buFont typeface="Wingdings" panose="05000000000000000000" pitchFamily="2" charset="2"/>
              <a:buChar char="Ø"/>
              <a:defRPr/>
            </a:pPr>
            <a:r>
              <a:rPr lang="fr-FR" altLang="fr-FR" sz="1200" b="1" dirty="0">
                <a:solidFill>
                  <a:srgbClr val="000000"/>
                </a:solidFill>
                <a:latin typeface="+mn-lt"/>
                <a:cs typeface="Times New Roman" panose="02020603050405020304" pitchFamily="18" charset="0"/>
              </a:rPr>
              <a:t>Revue du Vin de France : </a:t>
            </a:r>
            <a:r>
              <a:rPr lang="fr-FR" altLang="fr-FR" sz="1200" dirty="0">
                <a:solidFill>
                  <a:srgbClr val="000000"/>
                </a:solidFill>
                <a:latin typeface="+mn-lt"/>
                <a:cs typeface="Times New Roman" panose="02020603050405020304" pitchFamily="18" charset="0"/>
              </a:rPr>
              <a:t>Karine Valentin</a:t>
            </a:r>
          </a:p>
          <a:p>
            <a:pPr marL="285750" indent="-285750" algn="just">
              <a:spcBef>
                <a:spcPct val="0"/>
              </a:spcBef>
              <a:buFont typeface="Wingdings" panose="05000000000000000000" pitchFamily="2" charset="2"/>
              <a:buChar char="Ø"/>
              <a:defRPr/>
            </a:pPr>
            <a:r>
              <a:rPr lang="fr-FR" altLang="fr-FR" sz="1200" b="1" dirty="0">
                <a:solidFill>
                  <a:srgbClr val="000000"/>
                </a:solidFill>
                <a:latin typeface="+mn-lt"/>
                <a:cs typeface="Times New Roman" panose="02020603050405020304" pitchFamily="18" charset="0"/>
              </a:rPr>
              <a:t>Les Echos </a:t>
            </a:r>
            <a:r>
              <a:rPr lang="fr-FR" altLang="fr-FR" sz="1200" dirty="0">
                <a:solidFill>
                  <a:srgbClr val="000000"/>
                </a:solidFill>
                <a:latin typeface="+mn-lt"/>
                <a:cs typeface="Times New Roman" panose="02020603050405020304" pitchFamily="18" charset="0"/>
              </a:rPr>
              <a:t>: </a:t>
            </a:r>
            <a:r>
              <a:rPr lang="fr-FR" altLang="fr-FR" sz="1200" dirty="0" err="1">
                <a:solidFill>
                  <a:srgbClr val="000000"/>
                </a:solidFill>
                <a:latin typeface="+mn-lt"/>
                <a:cs typeface="Times New Roman" panose="02020603050405020304" pitchFamily="18" charset="0"/>
              </a:rPr>
              <a:t>Jean-Francis</a:t>
            </a:r>
            <a:r>
              <a:rPr lang="fr-FR" altLang="fr-FR" sz="1200" dirty="0">
                <a:solidFill>
                  <a:srgbClr val="000000"/>
                </a:solidFill>
                <a:latin typeface="+mn-lt"/>
                <a:cs typeface="Times New Roman" panose="02020603050405020304" pitchFamily="18" charset="0"/>
              </a:rPr>
              <a:t> Pécresse (directeur de la Rédaction des Echos Weekend, Supplément Vin des Echos)</a:t>
            </a:r>
          </a:p>
          <a:p>
            <a:pPr marL="285750" indent="-285750" algn="just">
              <a:spcBef>
                <a:spcPct val="0"/>
              </a:spcBef>
              <a:buFont typeface="Wingdings" panose="05000000000000000000" pitchFamily="2" charset="2"/>
              <a:buChar char="Ø"/>
              <a:defRPr/>
            </a:pPr>
            <a:r>
              <a:rPr lang="fr-FR" altLang="fr-FR" sz="1200" b="1" dirty="0">
                <a:solidFill>
                  <a:srgbClr val="000000"/>
                </a:solidFill>
                <a:latin typeface="+mn-lt"/>
                <a:cs typeface="Times New Roman" panose="02020603050405020304" pitchFamily="18" charset="0"/>
              </a:rPr>
              <a:t>Les Echos : </a:t>
            </a:r>
            <a:r>
              <a:rPr lang="fr-FR" altLang="fr-FR" sz="1200" dirty="0">
                <a:solidFill>
                  <a:srgbClr val="000000"/>
                </a:solidFill>
                <a:latin typeface="+mn-lt"/>
                <a:cs typeface="Times New Roman" panose="02020603050405020304" pitchFamily="18" charset="0"/>
              </a:rPr>
              <a:t>Jean-Michel Brouard (collaborateur aussi pour Terre de Vins, Cuisine et Vins de France)</a:t>
            </a:r>
          </a:p>
          <a:p>
            <a:pPr marL="285750" indent="-285750" algn="just">
              <a:spcBef>
                <a:spcPct val="0"/>
              </a:spcBef>
              <a:buFont typeface="Wingdings" panose="05000000000000000000" pitchFamily="2" charset="2"/>
              <a:buChar char="Ø"/>
              <a:defRPr/>
            </a:pPr>
            <a:r>
              <a:rPr lang="fr-FR" altLang="fr-FR" sz="1200" b="1" dirty="0">
                <a:solidFill>
                  <a:srgbClr val="000000"/>
                </a:solidFill>
                <a:latin typeface="+mn-lt"/>
                <a:cs typeface="Times New Roman" panose="02020603050405020304" pitchFamily="18" charset="0"/>
              </a:rPr>
              <a:t>V&amp;S News : </a:t>
            </a:r>
            <a:r>
              <a:rPr lang="fr-FR" altLang="fr-FR" sz="1200" dirty="0">
                <a:solidFill>
                  <a:srgbClr val="000000"/>
                </a:solidFill>
                <a:latin typeface="+mn-lt"/>
                <a:cs typeface="Times New Roman" panose="02020603050405020304" pitchFamily="18" charset="0"/>
              </a:rPr>
              <a:t>Nelly Barbé</a:t>
            </a:r>
          </a:p>
          <a:p>
            <a:pPr marL="285750" indent="-285750" algn="just">
              <a:spcBef>
                <a:spcPct val="0"/>
              </a:spcBef>
              <a:buFont typeface="Wingdings" panose="05000000000000000000" pitchFamily="2" charset="2"/>
              <a:buChar char="Ø"/>
              <a:defRPr/>
            </a:pPr>
            <a:r>
              <a:rPr lang="fr-FR" altLang="fr-FR" sz="1200" b="1" dirty="0" err="1">
                <a:solidFill>
                  <a:srgbClr val="000000"/>
                </a:solidFill>
                <a:latin typeface="+mn-lt"/>
                <a:cs typeface="Times New Roman" panose="02020603050405020304" pitchFamily="18" charset="0"/>
              </a:rPr>
              <a:t>Zepros</a:t>
            </a:r>
            <a:r>
              <a:rPr lang="fr-FR" altLang="fr-FR" sz="1200" b="1" dirty="0">
                <a:solidFill>
                  <a:srgbClr val="000000"/>
                </a:solidFill>
                <a:latin typeface="+mn-lt"/>
                <a:cs typeface="Times New Roman" panose="02020603050405020304" pitchFamily="18" charset="0"/>
              </a:rPr>
              <a:t> : </a:t>
            </a:r>
            <a:r>
              <a:rPr lang="fr-FR" altLang="fr-FR" sz="1200" dirty="0">
                <a:solidFill>
                  <a:srgbClr val="000000"/>
                </a:solidFill>
                <a:latin typeface="+mn-lt"/>
                <a:cs typeface="Times New Roman" panose="02020603050405020304" pitchFamily="18" charset="0"/>
              </a:rPr>
              <a:t>Jean-Charles </a:t>
            </a:r>
            <a:r>
              <a:rPr lang="fr-FR" altLang="fr-FR" sz="1200" dirty="0" err="1">
                <a:solidFill>
                  <a:srgbClr val="000000"/>
                </a:solidFill>
                <a:latin typeface="+mn-lt"/>
                <a:cs typeface="Times New Roman" panose="02020603050405020304" pitchFamily="18" charset="0"/>
              </a:rPr>
              <a:t>Schamberger</a:t>
            </a:r>
            <a:r>
              <a:rPr lang="fr-FR" altLang="fr-FR" sz="1200" dirty="0">
                <a:solidFill>
                  <a:srgbClr val="000000"/>
                </a:solidFill>
                <a:latin typeface="+mn-lt"/>
                <a:cs typeface="Times New Roman" panose="02020603050405020304" pitchFamily="18" charset="0"/>
              </a:rPr>
              <a:t> </a:t>
            </a:r>
          </a:p>
          <a:p>
            <a:pPr marL="285750" indent="-285750" algn="just">
              <a:spcBef>
                <a:spcPct val="0"/>
              </a:spcBef>
              <a:buFont typeface="Wingdings" panose="05000000000000000000" pitchFamily="2" charset="2"/>
              <a:buChar char="Ø"/>
              <a:defRPr/>
            </a:pPr>
            <a:r>
              <a:rPr lang="fr-FR" altLang="fr-FR" sz="1200" b="1" dirty="0">
                <a:solidFill>
                  <a:srgbClr val="000000"/>
                </a:solidFill>
                <a:latin typeface="+mn-lt"/>
                <a:cs typeface="Times New Roman" panose="02020603050405020304" pitchFamily="18" charset="0"/>
              </a:rPr>
              <a:t>Le Monde : </a:t>
            </a:r>
            <a:r>
              <a:rPr lang="fr-FR" altLang="fr-FR" sz="1200" dirty="0">
                <a:solidFill>
                  <a:srgbClr val="000000"/>
                </a:solidFill>
                <a:latin typeface="+mn-lt"/>
                <a:cs typeface="Times New Roman" panose="02020603050405020304" pitchFamily="18" charset="0"/>
              </a:rPr>
              <a:t>Rémi Barroux</a:t>
            </a:r>
          </a:p>
          <a:p>
            <a:pPr marL="285750" indent="-285750" algn="just">
              <a:spcBef>
                <a:spcPct val="0"/>
              </a:spcBef>
              <a:buFont typeface="Wingdings" panose="05000000000000000000" pitchFamily="2" charset="2"/>
              <a:buChar char="Ø"/>
              <a:defRPr/>
            </a:pPr>
            <a:r>
              <a:rPr lang="fr-FR" altLang="fr-FR" sz="1200" b="1" dirty="0">
                <a:solidFill>
                  <a:srgbClr val="000000"/>
                </a:solidFill>
                <a:latin typeface="+mn-lt"/>
                <a:cs typeface="Times New Roman" panose="02020603050405020304" pitchFamily="18" charset="0"/>
              </a:rPr>
              <a:t>Revue du Vin de France : </a:t>
            </a:r>
            <a:r>
              <a:rPr lang="fr-FR" altLang="fr-FR" sz="1200" dirty="0">
                <a:solidFill>
                  <a:srgbClr val="000000"/>
                </a:solidFill>
                <a:latin typeface="+mn-lt"/>
                <a:cs typeface="Times New Roman" panose="02020603050405020304" pitchFamily="18" charset="0"/>
              </a:rPr>
              <a:t>Jérôme Baudoin (Rédacteur en Chef)</a:t>
            </a:r>
          </a:p>
          <a:p>
            <a:pPr marL="285750" indent="-285750" algn="just">
              <a:spcBef>
                <a:spcPct val="0"/>
              </a:spcBef>
              <a:buFont typeface="Wingdings" panose="05000000000000000000" pitchFamily="2" charset="2"/>
              <a:buChar char="Ø"/>
              <a:defRPr/>
            </a:pPr>
            <a:r>
              <a:rPr lang="fr-FR" altLang="fr-FR" sz="1200" b="1" dirty="0">
                <a:solidFill>
                  <a:srgbClr val="000000"/>
                </a:solidFill>
                <a:latin typeface="+mn-lt"/>
                <a:cs typeface="Times New Roman" panose="02020603050405020304" pitchFamily="18" charset="0"/>
              </a:rPr>
              <a:t>Vigneron : </a:t>
            </a:r>
            <a:r>
              <a:rPr lang="fr-FR" altLang="fr-FR" sz="1200" dirty="0">
                <a:solidFill>
                  <a:srgbClr val="000000"/>
                </a:solidFill>
                <a:latin typeface="+mn-lt"/>
                <a:cs typeface="Times New Roman" panose="02020603050405020304" pitchFamily="18" charset="0"/>
              </a:rPr>
              <a:t>Jean-Luc Barde</a:t>
            </a:r>
          </a:p>
          <a:p>
            <a:pPr marL="285750" indent="-285750" algn="just">
              <a:spcBef>
                <a:spcPct val="0"/>
              </a:spcBef>
              <a:buFont typeface="Wingdings" panose="05000000000000000000" pitchFamily="2" charset="2"/>
              <a:buChar char="Ø"/>
              <a:defRPr/>
            </a:pPr>
            <a:r>
              <a:rPr lang="fr-FR" altLang="fr-FR" sz="1200" b="1" dirty="0">
                <a:solidFill>
                  <a:srgbClr val="000000"/>
                </a:solidFill>
                <a:latin typeface="+mn-lt"/>
                <a:cs typeface="Times New Roman" panose="02020603050405020304" pitchFamily="18" charset="0"/>
              </a:rPr>
              <a:t>Terre de Vins : </a:t>
            </a:r>
            <a:r>
              <a:rPr lang="fr-FR" altLang="fr-FR" sz="1200" dirty="0">
                <a:solidFill>
                  <a:srgbClr val="000000"/>
                </a:solidFill>
                <a:latin typeface="+mn-lt"/>
                <a:cs typeface="Times New Roman" panose="02020603050405020304" pitchFamily="18" charset="0"/>
              </a:rPr>
              <a:t>Mathieu </a:t>
            </a:r>
            <a:r>
              <a:rPr lang="fr-FR" altLang="fr-FR" sz="1200" dirty="0" err="1">
                <a:solidFill>
                  <a:srgbClr val="000000"/>
                </a:solidFill>
                <a:latin typeface="+mn-lt"/>
                <a:cs typeface="Times New Roman" panose="02020603050405020304" pitchFamily="18" charset="0"/>
              </a:rPr>
              <a:t>Doumenge</a:t>
            </a:r>
            <a:r>
              <a:rPr lang="fr-FR" altLang="fr-FR" sz="1200" dirty="0">
                <a:solidFill>
                  <a:srgbClr val="000000"/>
                </a:solidFill>
                <a:latin typeface="+mn-lt"/>
                <a:cs typeface="Times New Roman" panose="02020603050405020304" pitchFamily="18" charset="0"/>
              </a:rPr>
              <a:t> (Rédacteur en Chef)</a:t>
            </a:r>
          </a:p>
          <a:p>
            <a:pPr marL="285750" indent="-285750" algn="just">
              <a:spcBef>
                <a:spcPct val="0"/>
              </a:spcBef>
              <a:buFont typeface="Wingdings" panose="05000000000000000000" pitchFamily="2" charset="2"/>
              <a:buChar char="Ø"/>
              <a:defRPr/>
            </a:pPr>
            <a:r>
              <a:rPr lang="fr-FR" altLang="fr-FR" sz="1200" b="1" dirty="0" err="1">
                <a:solidFill>
                  <a:srgbClr val="000000"/>
                </a:solidFill>
                <a:latin typeface="+mn-lt"/>
                <a:cs typeface="Times New Roman" panose="02020603050405020304" pitchFamily="18" charset="0"/>
              </a:rPr>
              <a:t>Bettane</a:t>
            </a:r>
            <a:r>
              <a:rPr lang="fr-FR" altLang="fr-FR" sz="1200" b="1" dirty="0">
                <a:solidFill>
                  <a:srgbClr val="000000"/>
                </a:solidFill>
                <a:latin typeface="+mn-lt"/>
                <a:cs typeface="Times New Roman" panose="02020603050405020304" pitchFamily="18" charset="0"/>
              </a:rPr>
              <a:t> &amp; </a:t>
            </a:r>
            <a:r>
              <a:rPr lang="fr-FR" altLang="fr-FR" sz="1200" b="1" dirty="0" err="1">
                <a:solidFill>
                  <a:srgbClr val="000000"/>
                </a:solidFill>
                <a:latin typeface="+mn-lt"/>
                <a:cs typeface="Times New Roman" panose="02020603050405020304" pitchFamily="18" charset="0"/>
              </a:rPr>
              <a:t>Desseauve</a:t>
            </a:r>
            <a:r>
              <a:rPr lang="fr-FR" altLang="fr-FR" sz="1200" b="1" dirty="0">
                <a:solidFill>
                  <a:srgbClr val="000000"/>
                </a:solidFill>
                <a:latin typeface="+mn-lt"/>
                <a:cs typeface="Times New Roman" panose="02020603050405020304" pitchFamily="18" charset="0"/>
              </a:rPr>
              <a:t> : </a:t>
            </a:r>
            <a:r>
              <a:rPr lang="fr-FR" altLang="fr-FR" sz="1200" dirty="0">
                <a:solidFill>
                  <a:srgbClr val="000000"/>
                </a:solidFill>
                <a:latin typeface="+mn-lt"/>
                <a:cs typeface="Times New Roman" panose="02020603050405020304" pitchFamily="18" charset="0"/>
              </a:rPr>
              <a:t>Alain Chameyrat</a:t>
            </a:r>
          </a:p>
          <a:p>
            <a:pPr marL="285750" indent="-285750" algn="just">
              <a:spcBef>
                <a:spcPct val="0"/>
              </a:spcBef>
              <a:buFont typeface="Wingdings" panose="05000000000000000000" pitchFamily="2" charset="2"/>
              <a:buChar char="Ø"/>
              <a:defRPr/>
            </a:pPr>
            <a:r>
              <a:rPr lang="fr-FR" altLang="fr-FR" sz="1200" b="1" dirty="0">
                <a:solidFill>
                  <a:srgbClr val="000000"/>
                </a:solidFill>
                <a:latin typeface="+mn-lt"/>
                <a:cs typeface="Times New Roman" panose="02020603050405020304" pitchFamily="18" charset="0"/>
              </a:rPr>
              <a:t>Influenceurs : </a:t>
            </a:r>
            <a:r>
              <a:rPr lang="fr-FR" altLang="fr-FR" sz="1200" dirty="0">
                <a:solidFill>
                  <a:srgbClr val="000000"/>
                </a:solidFill>
                <a:latin typeface="+mn-lt"/>
                <a:cs typeface="Times New Roman" panose="02020603050405020304" pitchFamily="18" charset="0"/>
              </a:rPr>
              <a:t>Guillaume Benquet, Nicolas </a:t>
            </a:r>
            <a:r>
              <a:rPr lang="fr-FR" altLang="fr-FR" sz="1200" dirty="0" err="1">
                <a:solidFill>
                  <a:srgbClr val="000000"/>
                </a:solidFill>
                <a:latin typeface="+mn-lt"/>
                <a:cs typeface="Times New Roman" panose="02020603050405020304" pitchFamily="18" charset="0"/>
              </a:rPr>
              <a:t>Strager</a:t>
            </a:r>
            <a:r>
              <a:rPr lang="fr-FR" altLang="fr-FR" sz="1200" dirty="0">
                <a:solidFill>
                  <a:srgbClr val="000000"/>
                </a:solidFill>
                <a:latin typeface="+mn-lt"/>
                <a:cs typeface="Times New Roman" panose="02020603050405020304" pitchFamily="18" charset="0"/>
              </a:rPr>
              <a:t>, Laurent Charrière, Olivier Tanguy</a:t>
            </a:r>
          </a:p>
          <a:p>
            <a:pPr marL="285750" indent="-285750" algn="just">
              <a:spcBef>
                <a:spcPct val="0"/>
              </a:spcBef>
              <a:buFont typeface="Wingdings" panose="05000000000000000000" pitchFamily="2" charset="2"/>
              <a:buChar char="Ø"/>
              <a:defRPr/>
            </a:pPr>
            <a:r>
              <a:rPr lang="fr-FR" altLang="fr-FR" sz="1200" b="1" dirty="0">
                <a:solidFill>
                  <a:srgbClr val="000000"/>
                </a:solidFill>
                <a:latin typeface="+mn-lt"/>
                <a:cs typeface="Times New Roman" panose="02020603050405020304" pitchFamily="18" charset="0"/>
              </a:rPr>
              <a:t>Antoine </a:t>
            </a:r>
            <a:r>
              <a:rPr lang="fr-FR" altLang="fr-FR" sz="1200" b="1" dirty="0" err="1">
                <a:solidFill>
                  <a:srgbClr val="000000"/>
                </a:solidFill>
                <a:latin typeface="+mn-lt"/>
                <a:cs typeface="Times New Roman" panose="02020603050405020304" pitchFamily="18" charset="0"/>
              </a:rPr>
              <a:t>Gerbelle</a:t>
            </a:r>
            <a:endParaRPr lang="fr-FR" altLang="fr-FR" sz="1200" b="1" dirty="0">
              <a:solidFill>
                <a:srgbClr val="000000"/>
              </a:solidFill>
              <a:latin typeface="+mn-lt"/>
              <a:cs typeface="Times New Roman" panose="02020603050405020304" pitchFamily="18" charset="0"/>
            </a:endParaRPr>
          </a:p>
          <a:p>
            <a:pPr algn="just">
              <a:spcBef>
                <a:spcPct val="0"/>
              </a:spcBef>
              <a:defRPr/>
            </a:pPr>
            <a:endParaRPr lang="fr-FR" altLang="fr-FR" sz="1200" dirty="0">
              <a:solidFill>
                <a:srgbClr val="000000"/>
              </a:solidFill>
              <a:latin typeface="+mn-lt"/>
              <a:cs typeface="Times New Roman" panose="02020603050405020304" pitchFamily="18" charset="0"/>
            </a:endParaRPr>
          </a:p>
          <a:p>
            <a:pPr algn="just">
              <a:spcBef>
                <a:spcPct val="0"/>
              </a:spcBef>
              <a:defRPr/>
            </a:pPr>
            <a:r>
              <a:rPr lang="fr-FR" altLang="fr-FR" sz="1200" dirty="0">
                <a:solidFill>
                  <a:srgbClr val="000000"/>
                </a:solidFill>
                <a:latin typeface="+mn-lt"/>
                <a:cs typeface="Times New Roman" panose="02020603050405020304" pitchFamily="18" charset="0"/>
              </a:rPr>
              <a:t>3 belles retombées presse pour le moment et des projets en cours : Le Monde, Les Echos, L’Opinion : Voir sur le site internet </a:t>
            </a:r>
            <a:r>
              <a:rPr lang="fr-FR" altLang="fr-FR" sz="1200" dirty="0">
                <a:solidFill>
                  <a:srgbClr val="000000"/>
                </a:solidFill>
                <a:latin typeface="+mn-lt"/>
                <a:cs typeface="Times New Roman" panose="02020603050405020304" pitchFamily="18" charset="0"/>
                <a:hlinkClick r:id="rId2"/>
              </a:rPr>
              <a:t>www.vins-corbieres.com</a:t>
            </a:r>
            <a:r>
              <a:rPr lang="fr-FR" altLang="fr-FR" sz="1200" dirty="0">
                <a:solidFill>
                  <a:srgbClr val="000000"/>
                </a:solidFill>
                <a:latin typeface="+mn-lt"/>
                <a:cs typeface="Times New Roman" panose="02020603050405020304" pitchFamily="18" charset="0"/>
              </a:rPr>
              <a:t> </a:t>
            </a:r>
          </a:p>
        </p:txBody>
      </p:sp>
      <p:pic>
        <p:nvPicPr>
          <p:cNvPr id="16" name="Image 15" descr="Une image contenant habits, mur, intérieur, meubles&#10;&#10;Le contenu généré par l’IA peut être incorrect.">
            <a:extLst>
              <a:ext uri="{FF2B5EF4-FFF2-40B4-BE49-F238E27FC236}">
                <a16:creationId xmlns:a16="http://schemas.microsoft.com/office/drawing/2014/main" id="{F87ED22E-430E-875C-8390-4972EFF03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3348" y="2004219"/>
            <a:ext cx="2571750" cy="3429000"/>
          </a:xfrm>
          <a:prstGeom prst="rect">
            <a:avLst/>
          </a:prstGeom>
        </p:spPr>
      </p:pic>
    </p:spTree>
    <p:extLst>
      <p:ext uri="{BB962C8B-B14F-4D97-AF65-F5344CB8AC3E}">
        <p14:creationId xmlns:p14="http://schemas.microsoft.com/office/powerpoint/2010/main" val="49034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F6560-4ED9-C9FB-0588-B1C83014764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1303F90-5A3C-9534-7B70-E2270E578B29}"/>
              </a:ext>
            </a:extLst>
          </p:cNvPr>
          <p:cNvSpPr/>
          <p:nvPr/>
        </p:nvSpPr>
        <p:spPr>
          <a:xfrm>
            <a:off x="144463" y="84138"/>
            <a:ext cx="8928100" cy="661828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Rectangle 21">
            <a:extLst>
              <a:ext uri="{FF2B5EF4-FFF2-40B4-BE49-F238E27FC236}">
                <a16:creationId xmlns:a16="http://schemas.microsoft.com/office/drawing/2014/main" id="{271382FF-F256-EF58-4BBD-53226F412F2B}"/>
              </a:ext>
            </a:extLst>
          </p:cNvPr>
          <p:cNvSpPr/>
          <p:nvPr/>
        </p:nvSpPr>
        <p:spPr>
          <a:xfrm>
            <a:off x="395288" y="3106738"/>
            <a:ext cx="3132137" cy="330200"/>
          </a:xfrm>
          <a:prstGeom prst="rect">
            <a:avLst/>
          </a:prstGeom>
        </p:spPr>
        <p:txBody>
          <a:bodyPr>
            <a:spAutoFit/>
          </a:bodyPr>
          <a:lstStyle/>
          <a:p>
            <a:pPr eaLnBrk="1" fontAlgn="auto" hangingPunct="1">
              <a:lnSpc>
                <a:spcPct val="115000"/>
              </a:lnSpc>
              <a:spcBef>
                <a:spcPts val="0"/>
              </a:spcBef>
              <a:spcAft>
                <a:spcPts val="0"/>
              </a:spcAft>
              <a:defRPr/>
            </a:pPr>
            <a:r>
              <a:rPr lang="fr-FR" sz="1350" b="1">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rPr>
              <a:t> </a:t>
            </a:r>
            <a:endParaRPr lang="fr-FR" sz="1350">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endParaRPr>
          </a:p>
        </p:txBody>
      </p:sp>
      <p:sp>
        <p:nvSpPr>
          <p:cNvPr id="4" name="Rectangle : avec coins arrondis en haut 3">
            <a:extLst>
              <a:ext uri="{FF2B5EF4-FFF2-40B4-BE49-F238E27FC236}">
                <a16:creationId xmlns:a16="http://schemas.microsoft.com/office/drawing/2014/main" id="{9A0753B6-D109-E6CC-737B-F7167498C397}"/>
              </a:ext>
            </a:extLst>
          </p:cNvPr>
          <p:cNvSpPr/>
          <p:nvPr/>
        </p:nvSpPr>
        <p:spPr>
          <a:xfrm>
            <a:off x="98425" y="127000"/>
            <a:ext cx="8928100" cy="746125"/>
          </a:xfrm>
          <a:prstGeom prst="round2Same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E9F56"/>
              </a:solidFill>
            </a:endParaRPr>
          </a:p>
        </p:txBody>
      </p:sp>
      <p:sp>
        <p:nvSpPr>
          <p:cNvPr id="18437" name="Rectangle 1">
            <a:extLst>
              <a:ext uri="{FF2B5EF4-FFF2-40B4-BE49-F238E27FC236}">
                <a16:creationId xmlns:a16="http://schemas.microsoft.com/office/drawing/2014/main" id="{D514ADAE-264C-09FE-C188-EDD45CBB326A}"/>
              </a:ext>
            </a:extLst>
          </p:cNvPr>
          <p:cNvSpPr>
            <a:spLocks noChangeArrowheads="1"/>
          </p:cNvSpPr>
          <p:nvPr/>
        </p:nvSpPr>
        <p:spPr bwMode="auto">
          <a:xfrm>
            <a:off x="107950" y="2730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dirty="0">
                <a:solidFill>
                  <a:schemeClr val="bg1"/>
                </a:solidFill>
                <a:latin typeface="Brandon Grotesque Bold" panose="020B0803020203060202" pitchFamily="34" charset="0"/>
                <a:cs typeface="Times New Roman" panose="02020603050405020304" pitchFamily="18" charset="0"/>
              </a:rPr>
              <a:t>5 – Bilan Actions Presse 2025</a:t>
            </a:r>
            <a:endParaRPr lang="fr-FR" altLang="fr-FR" sz="2400" b="1" dirty="0">
              <a:solidFill>
                <a:schemeClr val="bg1"/>
              </a:solidFill>
              <a:latin typeface="Brandon Grotesque Bold" panose="020B0803020203060202" pitchFamily="34" charset="0"/>
            </a:endParaRPr>
          </a:p>
        </p:txBody>
      </p:sp>
      <p:sp>
        <p:nvSpPr>
          <p:cNvPr id="18439" name="Rectangle 33">
            <a:extLst>
              <a:ext uri="{FF2B5EF4-FFF2-40B4-BE49-F238E27FC236}">
                <a16:creationId xmlns:a16="http://schemas.microsoft.com/office/drawing/2014/main" id="{5179DDBE-9D34-C5E2-070C-9FFA4BF3BCC9}"/>
              </a:ext>
            </a:extLst>
          </p:cNvPr>
          <p:cNvSpPr>
            <a:spLocks noChangeArrowheads="1"/>
          </p:cNvSpPr>
          <p:nvPr/>
        </p:nvSpPr>
        <p:spPr bwMode="auto">
          <a:xfrm>
            <a:off x="2582863" y="923925"/>
            <a:ext cx="3959225" cy="392113"/>
          </a:xfrm>
          <a:prstGeom prst="roundRect">
            <a:avLst>
              <a:gd name="adj" fmla="val 16667"/>
            </a:avLst>
          </a:pr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algn="ctr" eaLnBrk="1" hangingPunct="1">
              <a:spcBef>
                <a:spcPct val="0"/>
              </a:spcBef>
              <a:buFontTx/>
              <a:buNone/>
            </a:pPr>
            <a:r>
              <a:rPr lang="fr-FR" altLang="fr-FR" sz="1700" b="1" dirty="0">
                <a:solidFill>
                  <a:schemeClr val="bg1"/>
                </a:solidFill>
                <a:latin typeface="VAG Rounded Std" pitchFamily="34" charset="0"/>
                <a:cs typeface="Times New Roman" panose="02020603050405020304" pitchFamily="18" charset="0"/>
              </a:rPr>
              <a:t>Accueil en région</a:t>
            </a:r>
          </a:p>
        </p:txBody>
      </p:sp>
      <p:sp>
        <p:nvSpPr>
          <p:cNvPr id="13" name="ZoneTexte 12">
            <a:extLst>
              <a:ext uri="{FF2B5EF4-FFF2-40B4-BE49-F238E27FC236}">
                <a16:creationId xmlns:a16="http://schemas.microsoft.com/office/drawing/2014/main" id="{401903C1-441A-E6C2-B1F9-DA74DDC0EB9E}"/>
              </a:ext>
            </a:extLst>
          </p:cNvPr>
          <p:cNvSpPr txBox="1"/>
          <p:nvPr/>
        </p:nvSpPr>
        <p:spPr>
          <a:xfrm>
            <a:off x="266367" y="1413659"/>
            <a:ext cx="8733170" cy="1015663"/>
          </a:xfrm>
          <a:prstGeom prst="rect">
            <a:avLst/>
          </a:prstGeom>
          <a:noFill/>
        </p:spPr>
        <p:txBody>
          <a:bodyPr wrap="square">
            <a:spAutoFit/>
          </a:bodyPr>
          <a:lstStyle/>
          <a:p>
            <a:pPr algn="just">
              <a:spcBef>
                <a:spcPct val="0"/>
              </a:spcBef>
              <a:defRPr/>
            </a:pPr>
            <a:r>
              <a:rPr lang="fr-FR" altLang="fr-FR" sz="1200" b="1" dirty="0">
                <a:solidFill>
                  <a:srgbClr val="000000"/>
                </a:solidFill>
                <a:latin typeface="+mn-lt"/>
                <a:cs typeface="Times New Roman" panose="02020603050405020304" pitchFamily="18" charset="0"/>
              </a:rPr>
              <a:t>3 accueils en région depuis Septembre 2024 : </a:t>
            </a:r>
          </a:p>
          <a:p>
            <a:pPr marL="171450" indent="-171450" algn="just">
              <a:spcBef>
                <a:spcPct val="0"/>
              </a:spcBef>
              <a:buFontTx/>
              <a:buChar char="-"/>
              <a:defRPr/>
            </a:pPr>
            <a:r>
              <a:rPr lang="fr-FR" altLang="fr-FR" sz="1200" dirty="0">
                <a:solidFill>
                  <a:srgbClr val="000000"/>
                </a:solidFill>
                <a:latin typeface="+mn-lt"/>
                <a:cs typeface="Times New Roman" panose="02020603050405020304" pitchFamily="18" charset="0"/>
              </a:rPr>
              <a:t>03 &amp; 04 décembre 2024 : Jérôme Gagnez (France Inter « On va tous déguster » + Henri </a:t>
            </a:r>
            <a:r>
              <a:rPr lang="fr-FR" altLang="fr-FR" sz="1200" dirty="0" err="1">
                <a:solidFill>
                  <a:srgbClr val="000000"/>
                </a:solidFill>
                <a:latin typeface="+mn-lt"/>
                <a:cs typeface="Times New Roman" panose="02020603050405020304" pitchFamily="18" charset="0"/>
              </a:rPr>
              <a:t>Clémens</a:t>
            </a:r>
            <a:r>
              <a:rPr lang="fr-FR" altLang="fr-FR" sz="1200" dirty="0">
                <a:solidFill>
                  <a:srgbClr val="000000"/>
                </a:solidFill>
                <a:latin typeface="+mn-lt"/>
                <a:cs typeface="Times New Roman" panose="02020603050405020304" pitchFamily="18" charset="0"/>
              </a:rPr>
              <a:t> (Sommelier International). </a:t>
            </a:r>
          </a:p>
          <a:p>
            <a:pPr algn="just">
              <a:spcBef>
                <a:spcPct val="0"/>
              </a:spcBef>
              <a:defRPr/>
            </a:pPr>
            <a:r>
              <a:rPr lang="fr-FR" altLang="fr-FR" sz="1200" dirty="0">
                <a:solidFill>
                  <a:srgbClr val="000000"/>
                </a:solidFill>
                <a:latin typeface="+mn-lt"/>
                <a:cs typeface="Times New Roman" panose="02020603050405020304" pitchFamily="18" charset="0"/>
              </a:rPr>
              <a:t>     Focus sur les blancs et les rouges de Corbières</a:t>
            </a:r>
          </a:p>
          <a:p>
            <a:pPr marL="171450" indent="-171450" algn="just">
              <a:spcBef>
                <a:spcPct val="0"/>
              </a:spcBef>
              <a:buFontTx/>
              <a:buChar char="-"/>
              <a:defRPr/>
            </a:pPr>
            <a:r>
              <a:rPr lang="fr-FR" altLang="fr-FR" sz="1200" dirty="0">
                <a:solidFill>
                  <a:srgbClr val="000000"/>
                </a:solidFill>
                <a:latin typeface="+mn-lt"/>
                <a:cs typeface="Times New Roman" panose="02020603050405020304" pitchFamily="18" charset="0"/>
              </a:rPr>
              <a:t>19 février : Revue du Vin de France pour les Grands Blancs du Languedoc : Jérôme Gagnez et Karine Valentin</a:t>
            </a:r>
          </a:p>
          <a:p>
            <a:pPr marL="171450" indent="-171450" algn="just">
              <a:spcBef>
                <a:spcPct val="0"/>
              </a:spcBef>
              <a:buFontTx/>
              <a:buChar char="-"/>
              <a:defRPr/>
            </a:pPr>
            <a:r>
              <a:rPr lang="fr-FR" altLang="fr-FR" sz="1200" dirty="0">
                <a:solidFill>
                  <a:srgbClr val="000000"/>
                </a:solidFill>
                <a:latin typeface="+mn-lt"/>
                <a:cs typeface="Times New Roman" panose="02020603050405020304" pitchFamily="18" charset="0"/>
              </a:rPr>
              <a:t>06 mars : Revue du Vin de France pour les Vins à moins de 15€ : Jérôme Gagnez (dégustateur partie Est du Languedoc pour la RVF)</a:t>
            </a:r>
          </a:p>
        </p:txBody>
      </p:sp>
      <p:pic>
        <p:nvPicPr>
          <p:cNvPr id="5" name="Image 4" descr="Une image contenant texte, journal, capture d’écran&#10;&#10;Le contenu généré par l’IA peut être incorrect.">
            <a:extLst>
              <a:ext uri="{FF2B5EF4-FFF2-40B4-BE49-F238E27FC236}">
                <a16:creationId xmlns:a16="http://schemas.microsoft.com/office/drawing/2014/main" id="{4DEFB78E-EB7D-1AB8-3376-20C6C1F0D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639" y="2507959"/>
            <a:ext cx="5762625" cy="4115829"/>
          </a:xfrm>
          <a:prstGeom prst="rect">
            <a:avLst/>
          </a:prstGeom>
        </p:spPr>
      </p:pic>
    </p:spTree>
    <p:extLst>
      <p:ext uri="{BB962C8B-B14F-4D97-AF65-F5344CB8AC3E}">
        <p14:creationId xmlns:p14="http://schemas.microsoft.com/office/powerpoint/2010/main" val="2210932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2AC83-4BAA-B5DA-0AFF-4224040768C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7254A55-7234-4468-FBE5-FD35059C89C0}"/>
              </a:ext>
            </a:extLst>
          </p:cNvPr>
          <p:cNvSpPr/>
          <p:nvPr/>
        </p:nvSpPr>
        <p:spPr>
          <a:xfrm>
            <a:off x="117475" y="112713"/>
            <a:ext cx="8928100" cy="661828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Rectangle 21">
            <a:extLst>
              <a:ext uri="{FF2B5EF4-FFF2-40B4-BE49-F238E27FC236}">
                <a16:creationId xmlns:a16="http://schemas.microsoft.com/office/drawing/2014/main" id="{24FB1580-4198-4AD2-81DC-4B42CC4A1B3D}"/>
              </a:ext>
            </a:extLst>
          </p:cNvPr>
          <p:cNvSpPr/>
          <p:nvPr/>
        </p:nvSpPr>
        <p:spPr>
          <a:xfrm>
            <a:off x="395288" y="3106738"/>
            <a:ext cx="3132137" cy="330200"/>
          </a:xfrm>
          <a:prstGeom prst="rect">
            <a:avLst/>
          </a:prstGeom>
        </p:spPr>
        <p:txBody>
          <a:bodyPr>
            <a:spAutoFit/>
          </a:bodyPr>
          <a:lstStyle/>
          <a:p>
            <a:pPr eaLnBrk="1" fontAlgn="auto" hangingPunct="1">
              <a:lnSpc>
                <a:spcPct val="115000"/>
              </a:lnSpc>
              <a:spcBef>
                <a:spcPts val="0"/>
              </a:spcBef>
              <a:spcAft>
                <a:spcPts val="0"/>
              </a:spcAft>
              <a:defRPr/>
            </a:pPr>
            <a:r>
              <a:rPr lang="fr-FR" sz="1350" b="1">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rPr>
              <a:t> </a:t>
            </a:r>
            <a:endParaRPr lang="fr-FR" sz="1350">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endParaRPr>
          </a:p>
        </p:txBody>
      </p:sp>
      <p:sp>
        <p:nvSpPr>
          <p:cNvPr id="4" name="Rectangle : avec coins arrondis en haut 3">
            <a:extLst>
              <a:ext uri="{FF2B5EF4-FFF2-40B4-BE49-F238E27FC236}">
                <a16:creationId xmlns:a16="http://schemas.microsoft.com/office/drawing/2014/main" id="{6ACE8827-D4EB-8A27-8620-F82CC3FF7F27}"/>
              </a:ext>
            </a:extLst>
          </p:cNvPr>
          <p:cNvSpPr/>
          <p:nvPr/>
        </p:nvSpPr>
        <p:spPr>
          <a:xfrm>
            <a:off x="98425" y="127000"/>
            <a:ext cx="8928100" cy="746125"/>
          </a:xfrm>
          <a:prstGeom prst="round2Same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E9F56"/>
              </a:solidFill>
            </a:endParaRPr>
          </a:p>
        </p:txBody>
      </p:sp>
      <p:sp>
        <p:nvSpPr>
          <p:cNvPr id="18437" name="Rectangle 1">
            <a:extLst>
              <a:ext uri="{FF2B5EF4-FFF2-40B4-BE49-F238E27FC236}">
                <a16:creationId xmlns:a16="http://schemas.microsoft.com/office/drawing/2014/main" id="{A5B33A86-7D05-5113-CCA8-296307955B49}"/>
              </a:ext>
            </a:extLst>
          </p:cNvPr>
          <p:cNvSpPr>
            <a:spLocks noChangeArrowheads="1"/>
          </p:cNvSpPr>
          <p:nvPr/>
        </p:nvSpPr>
        <p:spPr bwMode="auto">
          <a:xfrm>
            <a:off x="107950" y="2730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dirty="0">
                <a:solidFill>
                  <a:schemeClr val="bg1"/>
                </a:solidFill>
                <a:latin typeface="Brandon Grotesque Bold" panose="020B0803020203060202" pitchFamily="34" charset="0"/>
                <a:cs typeface="Times New Roman" panose="02020603050405020304" pitchFamily="18" charset="0"/>
              </a:rPr>
              <a:t>5 – Bilan Actions Presse 2025</a:t>
            </a:r>
            <a:endParaRPr lang="fr-FR" altLang="fr-FR" sz="2400" b="1" dirty="0">
              <a:solidFill>
                <a:schemeClr val="bg1"/>
              </a:solidFill>
              <a:latin typeface="Brandon Grotesque Bold" panose="020B0803020203060202" pitchFamily="34" charset="0"/>
            </a:endParaRPr>
          </a:p>
        </p:txBody>
      </p:sp>
      <p:sp>
        <p:nvSpPr>
          <p:cNvPr id="18439" name="Rectangle 33">
            <a:extLst>
              <a:ext uri="{FF2B5EF4-FFF2-40B4-BE49-F238E27FC236}">
                <a16:creationId xmlns:a16="http://schemas.microsoft.com/office/drawing/2014/main" id="{997469CD-AED7-3AE3-7FE1-E10756D71B66}"/>
              </a:ext>
            </a:extLst>
          </p:cNvPr>
          <p:cNvSpPr>
            <a:spLocks noChangeArrowheads="1"/>
          </p:cNvSpPr>
          <p:nvPr/>
        </p:nvSpPr>
        <p:spPr bwMode="auto">
          <a:xfrm>
            <a:off x="1721477" y="895350"/>
            <a:ext cx="5720095" cy="391597"/>
          </a:xfrm>
          <a:prstGeom prst="roundRect">
            <a:avLst>
              <a:gd name="adj" fmla="val 16667"/>
            </a:avLst>
          </a:pr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algn="ctr" eaLnBrk="1" hangingPunct="1">
              <a:spcBef>
                <a:spcPct val="0"/>
              </a:spcBef>
              <a:buFontTx/>
              <a:buNone/>
            </a:pPr>
            <a:r>
              <a:rPr lang="fr-FR" altLang="fr-FR" sz="1700" b="1" dirty="0">
                <a:solidFill>
                  <a:schemeClr val="bg1"/>
                </a:solidFill>
                <a:latin typeface="VAG Rounded Std" pitchFamily="34" charset="0"/>
                <a:cs typeface="Times New Roman" panose="02020603050405020304" pitchFamily="18" charset="0"/>
              </a:rPr>
              <a:t>Communiqué de Presse / Insertions / Déjeuner de presse </a:t>
            </a:r>
          </a:p>
        </p:txBody>
      </p:sp>
      <p:sp>
        <p:nvSpPr>
          <p:cNvPr id="13" name="ZoneTexte 12">
            <a:extLst>
              <a:ext uri="{FF2B5EF4-FFF2-40B4-BE49-F238E27FC236}">
                <a16:creationId xmlns:a16="http://schemas.microsoft.com/office/drawing/2014/main" id="{4A316F9C-3EC2-6469-706C-140331EA827A}"/>
              </a:ext>
            </a:extLst>
          </p:cNvPr>
          <p:cNvSpPr txBox="1"/>
          <p:nvPr/>
        </p:nvSpPr>
        <p:spPr>
          <a:xfrm>
            <a:off x="244686" y="1597796"/>
            <a:ext cx="3600783" cy="3970318"/>
          </a:xfrm>
          <a:prstGeom prst="rect">
            <a:avLst/>
          </a:prstGeom>
          <a:noFill/>
        </p:spPr>
        <p:txBody>
          <a:bodyPr wrap="square">
            <a:spAutoFit/>
          </a:bodyPr>
          <a:lstStyle/>
          <a:p>
            <a:pPr marL="285750" indent="-285750" algn="just">
              <a:spcBef>
                <a:spcPct val="0"/>
              </a:spcBef>
              <a:buFont typeface="Arial" panose="020B0604020202020204" pitchFamily="34" charset="0"/>
              <a:buChar char="•"/>
              <a:defRPr/>
            </a:pPr>
            <a:r>
              <a:rPr lang="fr-FR" altLang="fr-FR" sz="1200" b="1" dirty="0">
                <a:solidFill>
                  <a:srgbClr val="000000"/>
                </a:solidFill>
                <a:latin typeface="+mn-lt"/>
                <a:cs typeface="Times New Roman" panose="02020603050405020304" pitchFamily="18" charset="0"/>
              </a:rPr>
              <a:t>2 Communiqués de Presse en plus de ceux de </a:t>
            </a:r>
            <a:r>
              <a:rPr lang="fr-FR" altLang="fr-FR" sz="1200" b="1" dirty="0" err="1">
                <a:solidFill>
                  <a:srgbClr val="000000"/>
                </a:solidFill>
                <a:latin typeface="+mn-lt"/>
                <a:cs typeface="Times New Roman" panose="02020603050405020304" pitchFamily="18" charset="0"/>
              </a:rPr>
              <a:t>Wine</a:t>
            </a:r>
            <a:r>
              <a:rPr lang="fr-FR" altLang="fr-FR" sz="1200" b="1" dirty="0">
                <a:solidFill>
                  <a:srgbClr val="000000"/>
                </a:solidFill>
                <a:latin typeface="+mn-lt"/>
                <a:cs typeface="Times New Roman" panose="02020603050405020304" pitchFamily="18" charset="0"/>
              </a:rPr>
              <a:t> Paris : </a:t>
            </a:r>
          </a:p>
          <a:p>
            <a:pPr marL="171450" indent="-171450" algn="just">
              <a:spcBef>
                <a:spcPct val="0"/>
              </a:spcBef>
              <a:buFontTx/>
              <a:buChar char="-"/>
              <a:defRPr/>
            </a:pPr>
            <a:r>
              <a:rPr lang="fr-FR" altLang="fr-FR" sz="1200" dirty="0" err="1">
                <a:solidFill>
                  <a:srgbClr val="000000"/>
                </a:solidFill>
                <a:latin typeface="+mn-lt"/>
                <a:cs typeface="Times New Roman" panose="02020603050405020304" pitchFamily="18" charset="0"/>
              </a:rPr>
              <a:t>Oenotourisme</a:t>
            </a:r>
            <a:endParaRPr lang="fr-FR" altLang="fr-FR" sz="1200" dirty="0">
              <a:solidFill>
                <a:srgbClr val="000000"/>
              </a:solidFill>
              <a:latin typeface="+mn-lt"/>
              <a:cs typeface="Times New Roman" panose="02020603050405020304" pitchFamily="18" charset="0"/>
            </a:endParaRPr>
          </a:p>
          <a:p>
            <a:pPr marL="171450" indent="-171450" algn="just">
              <a:spcBef>
                <a:spcPct val="0"/>
              </a:spcBef>
              <a:buFontTx/>
              <a:buChar char="-"/>
              <a:defRPr/>
            </a:pPr>
            <a:r>
              <a:rPr lang="fr-FR" altLang="fr-FR" sz="1200" dirty="0">
                <a:solidFill>
                  <a:srgbClr val="000000"/>
                </a:solidFill>
                <a:latin typeface="+mn-lt"/>
                <a:cs typeface="Times New Roman" panose="02020603050405020304" pitchFamily="18" charset="0"/>
              </a:rPr>
              <a:t>Vins d’été (en cours) </a:t>
            </a:r>
          </a:p>
          <a:p>
            <a:pPr marL="171450" indent="-171450" algn="just">
              <a:spcBef>
                <a:spcPct val="0"/>
              </a:spcBef>
              <a:buFontTx/>
              <a:buChar char="-"/>
              <a:defRPr/>
            </a:pPr>
            <a:endParaRPr lang="fr-FR" altLang="fr-FR" sz="1200" b="1" dirty="0">
              <a:solidFill>
                <a:srgbClr val="000000"/>
              </a:solidFill>
              <a:latin typeface="+mn-lt"/>
              <a:cs typeface="Times New Roman" panose="02020603050405020304" pitchFamily="18" charset="0"/>
            </a:endParaRPr>
          </a:p>
          <a:p>
            <a:pPr marL="285750" indent="-285750" algn="just">
              <a:spcBef>
                <a:spcPct val="0"/>
              </a:spcBef>
              <a:buFont typeface="Arial" panose="020B0604020202020204" pitchFamily="34" charset="0"/>
              <a:buChar char="•"/>
              <a:defRPr/>
            </a:pPr>
            <a:r>
              <a:rPr lang="fr-FR" altLang="fr-FR" sz="1200" b="1" dirty="0">
                <a:solidFill>
                  <a:srgbClr val="000000"/>
                </a:solidFill>
                <a:latin typeface="+mn-lt"/>
                <a:cs typeface="Times New Roman" panose="02020603050405020304" pitchFamily="18" charset="0"/>
              </a:rPr>
              <a:t>1 Insertion dans le Monde des Vins (digital) en novembre</a:t>
            </a:r>
          </a:p>
          <a:p>
            <a:pPr marL="285750" indent="-285750" algn="just">
              <a:spcBef>
                <a:spcPct val="0"/>
              </a:spcBef>
              <a:buFont typeface="Arial" panose="020B0604020202020204" pitchFamily="34" charset="0"/>
              <a:buChar char="•"/>
              <a:defRPr/>
            </a:pPr>
            <a:endParaRPr lang="fr-FR" altLang="fr-FR" sz="1200" b="1" dirty="0">
              <a:solidFill>
                <a:srgbClr val="000000"/>
              </a:solidFill>
              <a:latin typeface="+mn-lt"/>
              <a:cs typeface="Times New Roman" panose="02020603050405020304" pitchFamily="18" charset="0"/>
            </a:endParaRPr>
          </a:p>
          <a:p>
            <a:pPr marL="285750" indent="-285750" algn="just">
              <a:buFont typeface="Arial" panose="020B0604020202020204" pitchFamily="34" charset="0"/>
              <a:buChar char="•"/>
              <a:defRPr/>
            </a:pPr>
            <a:r>
              <a:rPr lang="fr-FR" altLang="fr-FR" sz="1200" b="1" dirty="0">
                <a:solidFill>
                  <a:srgbClr val="000000"/>
                </a:solidFill>
                <a:latin typeface="+mn-lt"/>
                <a:cs typeface="Times New Roman" panose="02020603050405020304" pitchFamily="18" charset="0"/>
              </a:rPr>
              <a:t>1 insertion </a:t>
            </a:r>
            <a:r>
              <a:rPr lang="fr-FR" altLang="fr-FR" sz="1200" b="1" dirty="0" err="1">
                <a:solidFill>
                  <a:srgbClr val="000000"/>
                </a:solidFill>
                <a:latin typeface="+mn-lt"/>
                <a:cs typeface="Times New Roman" panose="02020603050405020304" pitchFamily="18" charset="0"/>
              </a:rPr>
              <a:t>print</a:t>
            </a:r>
            <a:r>
              <a:rPr lang="fr-FR" altLang="fr-FR" sz="1200" b="1" dirty="0">
                <a:solidFill>
                  <a:srgbClr val="000000"/>
                </a:solidFill>
                <a:latin typeface="+mn-lt"/>
                <a:cs typeface="Times New Roman" panose="02020603050405020304" pitchFamily="18" charset="0"/>
              </a:rPr>
              <a:t> dans la RVF spéciale Foire aux Vins de septembre </a:t>
            </a:r>
            <a:r>
              <a:rPr lang="fr-FR" altLang="fr-FR" sz="1200" dirty="0">
                <a:solidFill>
                  <a:srgbClr val="000000"/>
                </a:solidFill>
                <a:latin typeface="+mn-lt"/>
                <a:cs typeface="Times New Roman" panose="02020603050405020304" pitchFamily="18" charset="0"/>
              </a:rPr>
              <a:t>(+ gros numéro)</a:t>
            </a:r>
          </a:p>
          <a:p>
            <a:pPr algn="just">
              <a:spcBef>
                <a:spcPct val="0"/>
              </a:spcBef>
              <a:defRPr/>
            </a:pPr>
            <a:endParaRPr lang="fr-FR" altLang="fr-FR" sz="1200" b="1" dirty="0">
              <a:solidFill>
                <a:srgbClr val="000000"/>
              </a:solidFill>
              <a:latin typeface="+mn-lt"/>
              <a:cs typeface="Times New Roman" panose="02020603050405020304" pitchFamily="18" charset="0"/>
            </a:endParaRPr>
          </a:p>
          <a:p>
            <a:pPr marL="285750" indent="-285750" algn="just">
              <a:spcBef>
                <a:spcPct val="0"/>
              </a:spcBef>
              <a:buFont typeface="Arial" panose="020B0604020202020204" pitchFamily="34" charset="0"/>
              <a:buChar char="•"/>
              <a:defRPr/>
            </a:pPr>
            <a:r>
              <a:rPr lang="fr-FR" altLang="fr-FR" sz="1200" b="1" dirty="0">
                <a:solidFill>
                  <a:srgbClr val="000000"/>
                </a:solidFill>
                <a:latin typeface="+mn-lt"/>
                <a:cs typeface="Times New Roman" panose="02020603050405020304" pitchFamily="18" charset="0"/>
              </a:rPr>
              <a:t>1 Jeu concours avec Terre de Vins : sur leur site internet + réseaux sociaux + newsletter envoyée à + de 60K abonnés. </a:t>
            </a:r>
            <a:r>
              <a:rPr lang="fr-FR" altLang="fr-FR" sz="1200" dirty="0">
                <a:solidFill>
                  <a:srgbClr val="000000"/>
                </a:solidFill>
                <a:latin typeface="+mn-lt"/>
                <a:cs typeface="Times New Roman" panose="02020603050405020304" pitchFamily="18" charset="0"/>
              </a:rPr>
              <a:t>Focus </a:t>
            </a:r>
            <a:r>
              <a:rPr lang="fr-FR" altLang="fr-FR" sz="1200" dirty="0" err="1">
                <a:solidFill>
                  <a:srgbClr val="000000"/>
                </a:solidFill>
                <a:latin typeface="+mn-lt"/>
                <a:cs typeface="Times New Roman" panose="02020603050405020304" pitchFamily="18" charset="0"/>
              </a:rPr>
              <a:t>oenotourisme</a:t>
            </a:r>
            <a:r>
              <a:rPr lang="fr-FR" altLang="fr-FR" sz="1200" dirty="0">
                <a:solidFill>
                  <a:srgbClr val="000000"/>
                </a:solidFill>
                <a:latin typeface="+mn-lt"/>
                <a:cs typeface="Times New Roman" panose="02020603050405020304" pitchFamily="18" charset="0"/>
              </a:rPr>
              <a:t> pour être cohérent avec le communiqué de presse actuel. </a:t>
            </a:r>
          </a:p>
          <a:p>
            <a:pPr algn="just">
              <a:spcBef>
                <a:spcPct val="0"/>
              </a:spcBef>
              <a:defRPr/>
            </a:pPr>
            <a:endParaRPr lang="fr-FR" altLang="fr-FR" sz="1200" b="1" dirty="0">
              <a:solidFill>
                <a:srgbClr val="000000"/>
              </a:solidFill>
              <a:latin typeface="+mn-lt"/>
              <a:cs typeface="Times New Roman" panose="02020603050405020304" pitchFamily="18" charset="0"/>
            </a:endParaRPr>
          </a:p>
          <a:p>
            <a:pPr marL="285750" indent="-285750" algn="just">
              <a:spcBef>
                <a:spcPct val="0"/>
              </a:spcBef>
              <a:buFont typeface="Arial" panose="020B0604020202020204" pitchFamily="34" charset="0"/>
              <a:buChar char="•"/>
              <a:defRPr/>
            </a:pPr>
            <a:r>
              <a:rPr lang="fr-FR" altLang="fr-FR" sz="1200" b="1" dirty="0">
                <a:solidFill>
                  <a:srgbClr val="000000"/>
                </a:solidFill>
                <a:latin typeface="+mn-lt"/>
                <a:cs typeface="Times New Roman" panose="02020603050405020304" pitchFamily="18" charset="0"/>
              </a:rPr>
              <a:t>1 Déjeuner de presse à Paris prévu fin novembre / début décembre </a:t>
            </a:r>
          </a:p>
          <a:p>
            <a:pPr algn="just">
              <a:spcBef>
                <a:spcPct val="0"/>
              </a:spcBef>
              <a:defRPr/>
            </a:pPr>
            <a:endParaRPr lang="fr-FR" altLang="fr-FR" sz="1200" b="1" dirty="0">
              <a:solidFill>
                <a:srgbClr val="000000"/>
              </a:solidFill>
              <a:latin typeface="+mn-lt"/>
              <a:cs typeface="Times New Roman" panose="02020603050405020304" pitchFamily="18" charset="0"/>
            </a:endParaRPr>
          </a:p>
          <a:p>
            <a:pPr marL="285750" indent="-285750" algn="just">
              <a:spcBef>
                <a:spcPct val="0"/>
              </a:spcBef>
              <a:buFont typeface="Arial" panose="020B0604020202020204" pitchFamily="34" charset="0"/>
              <a:buChar char="•"/>
              <a:defRPr/>
            </a:pPr>
            <a:r>
              <a:rPr lang="fr-FR" altLang="fr-FR" sz="1200" b="1" dirty="0">
                <a:solidFill>
                  <a:srgbClr val="000000"/>
                </a:solidFill>
                <a:latin typeface="+mn-lt"/>
                <a:cs typeface="Times New Roman" panose="02020603050405020304" pitchFamily="18" charset="0"/>
              </a:rPr>
              <a:t>3 à 4 Rdv en région</a:t>
            </a:r>
          </a:p>
        </p:txBody>
      </p:sp>
      <p:pic>
        <p:nvPicPr>
          <p:cNvPr id="6" name="Image 5" descr="Une image contenant texte, capture d’écran, arbre&#10;&#10;Le contenu généré par l’IA peut être incorrect.">
            <a:extLst>
              <a:ext uri="{FF2B5EF4-FFF2-40B4-BE49-F238E27FC236}">
                <a16:creationId xmlns:a16="http://schemas.microsoft.com/office/drawing/2014/main" id="{9355B523-854B-4FDA-7A31-8542A9CE5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3513" y="1275680"/>
            <a:ext cx="3261058" cy="2307282"/>
          </a:xfrm>
          <a:prstGeom prst="rect">
            <a:avLst/>
          </a:prstGeom>
        </p:spPr>
      </p:pic>
      <p:pic>
        <p:nvPicPr>
          <p:cNvPr id="8" name="Image 7" descr="Une image contenant texte, arbre&#10;&#10;Le contenu généré par l’IA peut être incorrect.">
            <a:extLst>
              <a:ext uri="{FF2B5EF4-FFF2-40B4-BE49-F238E27FC236}">
                <a16:creationId xmlns:a16="http://schemas.microsoft.com/office/drawing/2014/main" id="{9EFA9EA5-7E41-AD9A-7547-37C6F6F78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2315" y="2621004"/>
            <a:ext cx="2922785" cy="2067945"/>
          </a:xfrm>
          <a:prstGeom prst="rect">
            <a:avLst/>
          </a:prstGeom>
        </p:spPr>
      </p:pic>
      <p:pic>
        <p:nvPicPr>
          <p:cNvPr id="21" name="Image 20" descr="Une image contenant texte, capture d’écran&#10;&#10;Le contenu généré par l’IA peut être incorrect.">
            <a:extLst>
              <a:ext uri="{FF2B5EF4-FFF2-40B4-BE49-F238E27FC236}">
                <a16:creationId xmlns:a16="http://schemas.microsoft.com/office/drawing/2014/main" id="{7434D883-DA2A-ABD3-0551-276DD7256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3513" y="3582955"/>
            <a:ext cx="3132137" cy="1726631"/>
          </a:xfrm>
          <a:prstGeom prst="rect">
            <a:avLst/>
          </a:prstGeom>
        </p:spPr>
      </p:pic>
      <p:pic>
        <p:nvPicPr>
          <p:cNvPr id="24" name="Image 23" descr="Une image contenant texte, capture d’écran, Site web, plante&#10;&#10;Le contenu généré par l’IA peut être incorrect.">
            <a:extLst>
              <a:ext uri="{FF2B5EF4-FFF2-40B4-BE49-F238E27FC236}">
                <a16:creationId xmlns:a16="http://schemas.microsoft.com/office/drawing/2014/main" id="{123F9D6E-F363-3A08-CEBE-ED5ABD52D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8868" y="4940003"/>
            <a:ext cx="3041168" cy="1496825"/>
          </a:xfrm>
          <a:prstGeom prst="rect">
            <a:avLst/>
          </a:prstGeom>
        </p:spPr>
      </p:pic>
      <p:pic>
        <p:nvPicPr>
          <p:cNvPr id="26" name="Image 25" descr="Une image contenant texte, capture d’écran, Site web, Page web&#10;&#10;Le contenu généré par l’IA peut être incorrect.">
            <a:extLst>
              <a:ext uri="{FF2B5EF4-FFF2-40B4-BE49-F238E27FC236}">
                <a16:creationId xmlns:a16="http://schemas.microsoft.com/office/drawing/2014/main" id="{462AA0D2-C62B-6861-FF21-5FA444D0AC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3218" y="4993838"/>
            <a:ext cx="3295650" cy="1622078"/>
          </a:xfrm>
          <a:prstGeom prst="rect">
            <a:avLst/>
          </a:prstGeom>
        </p:spPr>
      </p:pic>
    </p:spTree>
    <p:extLst>
      <p:ext uri="{BB962C8B-B14F-4D97-AF65-F5344CB8AC3E}">
        <p14:creationId xmlns:p14="http://schemas.microsoft.com/office/powerpoint/2010/main" val="2100876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8659C-2290-76BE-11DA-BCC655EDB92F}"/>
            </a:ext>
          </a:extLst>
        </p:cNvPr>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051A6B2A-F21A-024C-0440-D4A418074225}"/>
              </a:ext>
            </a:extLst>
          </p:cNvPr>
          <p:cNvSpPr/>
          <p:nvPr/>
        </p:nvSpPr>
        <p:spPr>
          <a:xfrm>
            <a:off x="117475" y="112713"/>
            <a:ext cx="8928100" cy="661828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Rectangle 21">
            <a:extLst>
              <a:ext uri="{FF2B5EF4-FFF2-40B4-BE49-F238E27FC236}">
                <a16:creationId xmlns:a16="http://schemas.microsoft.com/office/drawing/2014/main" id="{7EA84A48-814A-78F1-21A7-B43C2030673C}"/>
              </a:ext>
            </a:extLst>
          </p:cNvPr>
          <p:cNvSpPr/>
          <p:nvPr/>
        </p:nvSpPr>
        <p:spPr>
          <a:xfrm>
            <a:off x="395288" y="3106738"/>
            <a:ext cx="3132137" cy="330200"/>
          </a:xfrm>
          <a:prstGeom prst="rect">
            <a:avLst/>
          </a:prstGeom>
        </p:spPr>
        <p:txBody>
          <a:bodyPr>
            <a:spAutoFit/>
          </a:bodyPr>
          <a:lstStyle/>
          <a:p>
            <a:pPr eaLnBrk="1" fontAlgn="auto" hangingPunct="1">
              <a:lnSpc>
                <a:spcPct val="115000"/>
              </a:lnSpc>
              <a:spcBef>
                <a:spcPts val="0"/>
              </a:spcBef>
              <a:spcAft>
                <a:spcPts val="0"/>
              </a:spcAft>
              <a:defRPr/>
            </a:pPr>
            <a:r>
              <a:rPr lang="fr-FR" sz="1350" b="1">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rPr>
              <a:t> </a:t>
            </a:r>
            <a:endParaRPr lang="fr-FR" sz="1350">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endParaRPr>
          </a:p>
        </p:txBody>
      </p:sp>
      <p:sp>
        <p:nvSpPr>
          <p:cNvPr id="4" name="Rectangle : avec coins arrondis en haut 3">
            <a:extLst>
              <a:ext uri="{FF2B5EF4-FFF2-40B4-BE49-F238E27FC236}">
                <a16:creationId xmlns:a16="http://schemas.microsoft.com/office/drawing/2014/main" id="{0ADD7FE5-008B-EFE7-A4FF-B0F217D76064}"/>
              </a:ext>
            </a:extLst>
          </p:cNvPr>
          <p:cNvSpPr/>
          <p:nvPr/>
        </p:nvSpPr>
        <p:spPr>
          <a:xfrm>
            <a:off x="98425" y="127000"/>
            <a:ext cx="8928100" cy="746125"/>
          </a:xfrm>
          <a:prstGeom prst="round2Same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E9F56"/>
              </a:solidFill>
            </a:endParaRPr>
          </a:p>
        </p:txBody>
      </p:sp>
      <p:sp>
        <p:nvSpPr>
          <p:cNvPr id="18437" name="Rectangle 1">
            <a:extLst>
              <a:ext uri="{FF2B5EF4-FFF2-40B4-BE49-F238E27FC236}">
                <a16:creationId xmlns:a16="http://schemas.microsoft.com/office/drawing/2014/main" id="{4B7AB985-A935-E085-7A1B-E8730F01FD7F}"/>
              </a:ext>
            </a:extLst>
          </p:cNvPr>
          <p:cNvSpPr>
            <a:spLocks noChangeArrowheads="1"/>
          </p:cNvSpPr>
          <p:nvPr/>
        </p:nvSpPr>
        <p:spPr bwMode="auto">
          <a:xfrm>
            <a:off x="107950" y="2730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dirty="0">
                <a:solidFill>
                  <a:schemeClr val="bg1"/>
                </a:solidFill>
                <a:latin typeface="Brandon Grotesque Bold" panose="020B0803020203060202" pitchFamily="34" charset="0"/>
                <a:cs typeface="Times New Roman" panose="02020603050405020304" pitchFamily="18" charset="0"/>
              </a:rPr>
              <a:t>6 – Bilan Digital</a:t>
            </a:r>
            <a:endParaRPr lang="fr-FR" altLang="fr-FR" sz="2400" b="1" dirty="0">
              <a:solidFill>
                <a:schemeClr val="bg1"/>
              </a:solidFill>
              <a:latin typeface="Brandon Grotesque Bold" panose="020B0803020203060202" pitchFamily="34" charset="0"/>
            </a:endParaRPr>
          </a:p>
        </p:txBody>
      </p:sp>
      <p:sp>
        <p:nvSpPr>
          <p:cNvPr id="18439" name="Rectangle 33">
            <a:extLst>
              <a:ext uri="{FF2B5EF4-FFF2-40B4-BE49-F238E27FC236}">
                <a16:creationId xmlns:a16="http://schemas.microsoft.com/office/drawing/2014/main" id="{B9CA26D4-4B4E-4681-ED40-D3F88F5E6DCA}"/>
              </a:ext>
            </a:extLst>
          </p:cNvPr>
          <p:cNvSpPr>
            <a:spLocks noChangeArrowheads="1"/>
          </p:cNvSpPr>
          <p:nvPr/>
        </p:nvSpPr>
        <p:spPr bwMode="auto">
          <a:xfrm>
            <a:off x="1721477" y="895350"/>
            <a:ext cx="5720095" cy="391597"/>
          </a:xfrm>
          <a:prstGeom prst="roundRect">
            <a:avLst>
              <a:gd name="adj" fmla="val 16667"/>
            </a:avLst>
          </a:pr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algn="ctr" eaLnBrk="1" hangingPunct="1">
              <a:spcBef>
                <a:spcPct val="0"/>
              </a:spcBef>
              <a:buFontTx/>
              <a:buNone/>
            </a:pPr>
            <a:r>
              <a:rPr lang="fr-FR" altLang="fr-FR" sz="1700" b="1" dirty="0">
                <a:solidFill>
                  <a:schemeClr val="bg1"/>
                </a:solidFill>
                <a:latin typeface="VAG Rounded Std" pitchFamily="34" charset="0"/>
                <a:cs typeface="Times New Roman" panose="02020603050405020304" pitchFamily="18" charset="0"/>
              </a:rPr>
              <a:t>Refonte du Site Internet</a:t>
            </a:r>
          </a:p>
        </p:txBody>
      </p:sp>
      <p:sp>
        <p:nvSpPr>
          <p:cNvPr id="3" name="ZoneTexte 2">
            <a:extLst>
              <a:ext uri="{FF2B5EF4-FFF2-40B4-BE49-F238E27FC236}">
                <a16:creationId xmlns:a16="http://schemas.microsoft.com/office/drawing/2014/main" id="{B927BC23-5AD4-BFFF-799B-C88D8C6B6711}"/>
              </a:ext>
            </a:extLst>
          </p:cNvPr>
          <p:cNvSpPr txBox="1"/>
          <p:nvPr/>
        </p:nvSpPr>
        <p:spPr>
          <a:xfrm>
            <a:off x="323851" y="1510961"/>
            <a:ext cx="8424861" cy="2677656"/>
          </a:xfrm>
          <a:prstGeom prst="rect">
            <a:avLst/>
          </a:prstGeom>
          <a:noFill/>
        </p:spPr>
        <p:txBody>
          <a:bodyPr wrap="square" lIns="91440" tIns="45720" rIns="91440" bIns="45720" anchor="t">
            <a:spAutoFit/>
          </a:bodyPr>
          <a:lstStyle/>
          <a:p>
            <a:pPr>
              <a:defRPr/>
            </a:pPr>
            <a:r>
              <a:rPr lang="fr-FR" sz="1200" b="1" u="sng" dirty="0">
                <a:solidFill>
                  <a:srgbClr val="BE9F56"/>
                </a:solidFill>
                <a:latin typeface="+mn-lt"/>
              </a:rPr>
              <a:t>Objectifs : </a:t>
            </a:r>
            <a:endParaRPr lang="fr-FR" sz="1200" dirty="0">
              <a:solidFill>
                <a:srgbClr val="040C28"/>
              </a:solidFill>
              <a:latin typeface="+mn-lt"/>
            </a:endParaRPr>
          </a:p>
          <a:p>
            <a:pPr marL="285750" indent="-285750">
              <a:buFont typeface="Arial" panose="020B0604020202020204" pitchFamily="34" charset="0"/>
              <a:buChar char="•"/>
              <a:defRPr/>
            </a:pPr>
            <a:r>
              <a:rPr lang="fr-FR" sz="1200" b="1" dirty="0">
                <a:solidFill>
                  <a:srgbClr val="040C28"/>
                </a:solidFill>
                <a:latin typeface="+mn-lt"/>
              </a:rPr>
              <a:t>Renforcer la visibilité de l’AOP</a:t>
            </a:r>
          </a:p>
          <a:p>
            <a:pPr marL="285750" indent="-285750">
              <a:buFont typeface="Arial" panose="020B0604020202020204" pitchFamily="34" charset="0"/>
              <a:buChar char="•"/>
              <a:defRPr/>
            </a:pPr>
            <a:r>
              <a:rPr lang="en-US" sz="1200" b="1" dirty="0">
                <a:solidFill>
                  <a:srgbClr val="040C28"/>
                </a:solidFill>
                <a:latin typeface="+mn-lt"/>
                <a:sym typeface="TT Rounds Condensed"/>
              </a:rPr>
              <a:t>Faire passer les messages </a:t>
            </a:r>
            <a:r>
              <a:rPr lang="en-US" sz="1200" b="1" dirty="0" err="1">
                <a:solidFill>
                  <a:srgbClr val="040C28"/>
                </a:solidFill>
                <a:latin typeface="+mn-lt"/>
                <a:sym typeface="TT Rounds Condensed"/>
              </a:rPr>
              <a:t>clairs</a:t>
            </a:r>
            <a:r>
              <a:rPr lang="en-US" sz="1200" b="1" dirty="0">
                <a:solidFill>
                  <a:srgbClr val="040C28"/>
                </a:solidFill>
                <a:latin typeface="+mn-lt"/>
                <a:sym typeface="TT Rounds Condensed"/>
              </a:rPr>
              <a:t> et </a:t>
            </a:r>
            <a:r>
              <a:rPr lang="en-US" sz="1200" b="1" dirty="0" err="1">
                <a:solidFill>
                  <a:srgbClr val="040C28"/>
                </a:solidFill>
                <a:latin typeface="+mn-lt"/>
                <a:sym typeface="TT Rounds Condensed"/>
              </a:rPr>
              <a:t>fondamentaux</a:t>
            </a:r>
            <a:r>
              <a:rPr lang="en-US" sz="1200" b="1" dirty="0">
                <a:solidFill>
                  <a:srgbClr val="040C28"/>
                </a:solidFill>
                <a:latin typeface="+mn-lt"/>
                <a:sym typeface="TT Rounds Condensed"/>
              </a:rPr>
              <a:t> de </a:t>
            </a:r>
            <a:r>
              <a:rPr lang="en-US" sz="1200" b="1" dirty="0" err="1">
                <a:solidFill>
                  <a:srgbClr val="040C28"/>
                </a:solidFill>
                <a:latin typeface="+mn-lt"/>
                <a:sym typeface="TT Rounds Condensed"/>
              </a:rPr>
              <a:t>l’AOP</a:t>
            </a:r>
            <a:r>
              <a:rPr lang="en-US" sz="1200" b="1" dirty="0">
                <a:solidFill>
                  <a:srgbClr val="040C28"/>
                </a:solidFill>
                <a:latin typeface="+mn-lt"/>
                <a:sym typeface="TT Rounds Condensed"/>
              </a:rPr>
              <a:t> </a:t>
            </a:r>
          </a:p>
          <a:p>
            <a:pPr marL="285750" indent="-285750">
              <a:buFont typeface="Arial" panose="020B0604020202020204" pitchFamily="34" charset="0"/>
              <a:buChar char="•"/>
              <a:defRPr/>
            </a:pPr>
            <a:r>
              <a:rPr lang="fr-FR" sz="1200" b="1" dirty="0">
                <a:solidFill>
                  <a:srgbClr val="040C28"/>
                </a:solidFill>
                <a:latin typeface="+mn-lt"/>
              </a:rPr>
              <a:t>Facilité l’expérience utilisateurs</a:t>
            </a:r>
          </a:p>
          <a:p>
            <a:pPr marL="285750" indent="-285750">
              <a:buFont typeface="Arial" panose="020B0604020202020204" pitchFamily="34" charset="0"/>
              <a:buChar char="•"/>
              <a:defRPr/>
            </a:pPr>
            <a:r>
              <a:rPr lang="fr-FR" sz="1200" b="1" dirty="0">
                <a:solidFill>
                  <a:srgbClr val="040C28"/>
                </a:solidFill>
                <a:latin typeface="+mn-lt"/>
              </a:rPr>
              <a:t>Facilité l’expérience du vigneron</a:t>
            </a:r>
          </a:p>
          <a:p>
            <a:pPr>
              <a:defRPr/>
            </a:pPr>
            <a:endParaRPr lang="fr-FR" sz="1200" dirty="0">
              <a:solidFill>
                <a:srgbClr val="040C28"/>
              </a:solidFill>
              <a:latin typeface="+mn-lt"/>
            </a:endParaRPr>
          </a:p>
          <a:p>
            <a:pPr>
              <a:defRPr/>
            </a:pPr>
            <a:r>
              <a:rPr lang="fr-FR" sz="1200" b="1" u="sng" dirty="0">
                <a:solidFill>
                  <a:srgbClr val="BE9F56"/>
                </a:solidFill>
                <a:latin typeface="+mn-lt"/>
              </a:rPr>
              <a:t>Moyens : </a:t>
            </a:r>
          </a:p>
          <a:p>
            <a:pPr marL="171450" indent="-171450">
              <a:buFont typeface="Arial" panose="020B0604020202020204" pitchFamily="34" charset="0"/>
              <a:buChar char="•"/>
              <a:defRPr/>
            </a:pPr>
            <a:r>
              <a:rPr lang="fr-FR" sz="1200" dirty="0">
                <a:solidFill>
                  <a:srgbClr val="040C28"/>
                </a:solidFill>
                <a:latin typeface="+mn-lt"/>
              </a:rPr>
              <a:t>Création d’un extranet vigneron dans lequel : la documentation de l’AOP à télécharger, le programme des actions, les appels à échantillons ou participation, les bilans des actions, les comptes-rendus de réunions etc. </a:t>
            </a:r>
          </a:p>
          <a:p>
            <a:pPr marL="171450" indent="-171450">
              <a:buFont typeface="Arial" panose="020B0604020202020204" pitchFamily="34" charset="0"/>
              <a:buChar char="•"/>
              <a:defRPr/>
            </a:pPr>
            <a:r>
              <a:rPr lang="fr-FR" sz="1200" dirty="0" err="1">
                <a:solidFill>
                  <a:srgbClr val="040C28"/>
                </a:solidFill>
                <a:latin typeface="+mn-lt"/>
              </a:rPr>
              <a:t>Oenotourisme</a:t>
            </a:r>
            <a:r>
              <a:rPr lang="fr-FR" sz="1200" dirty="0">
                <a:solidFill>
                  <a:srgbClr val="040C28"/>
                </a:solidFill>
                <a:latin typeface="+mn-lt"/>
              </a:rPr>
              <a:t> plus développé avec mise en avant de l’offre. Collaboration avec Aude Tourisme qui recense déjà beaucoup d’infos. </a:t>
            </a:r>
          </a:p>
          <a:p>
            <a:pPr marL="171450" indent="-171450">
              <a:buFont typeface="Arial" panose="020B0604020202020204" pitchFamily="34" charset="0"/>
              <a:buChar char="•"/>
              <a:defRPr/>
            </a:pPr>
            <a:r>
              <a:rPr lang="fr-FR" sz="1200" dirty="0">
                <a:solidFill>
                  <a:srgbClr val="040C28"/>
                </a:solidFill>
                <a:latin typeface="+mn-lt"/>
              </a:rPr>
              <a:t>Meilleure mise en avant des actualités et des évènements </a:t>
            </a:r>
          </a:p>
          <a:p>
            <a:pPr marL="171450" indent="-171450">
              <a:buFont typeface="Arial" panose="020B0604020202020204" pitchFamily="34" charset="0"/>
              <a:buChar char="•"/>
              <a:defRPr/>
            </a:pPr>
            <a:r>
              <a:rPr lang="fr-FR" sz="1200" dirty="0">
                <a:solidFill>
                  <a:srgbClr val="040C28"/>
                </a:solidFill>
                <a:latin typeface="+mn-lt"/>
              </a:rPr>
              <a:t>Suivi statistiques</a:t>
            </a:r>
          </a:p>
          <a:p>
            <a:pPr marL="171450" indent="-171450">
              <a:buFont typeface="Arial" panose="020B0604020202020204" pitchFamily="34" charset="0"/>
              <a:buChar char="•"/>
              <a:defRPr/>
            </a:pPr>
            <a:r>
              <a:rPr lang="fr-FR" sz="1200" dirty="0">
                <a:solidFill>
                  <a:srgbClr val="040C28"/>
                </a:solidFill>
                <a:latin typeface="+mn-lt"/>
              </a:rPr>
              <a:t>Etude du rajout d’une boutique dans laquelle seraient vendues les cuvées lauréates du concours Corbières</a:t>
            </a:r>
          </a:p>
          <a:p>
            <a:pPr>
              <a:defRPr/>
            </a:pPr>
            <a:r>
              <a:rPr lang="fr-FR" sz="1200" dirty="0">
                <a:solidFill>
                  <a:srgbClr val="040C28"/>
                </a:solidFill>
                <a:latin typeface="+mn-lt"/>
              </a:rPr>
              <a:t> </a:t>
            </a:r>
          </a:p>
        </p:txBody>
      </p:sp>
      <p:sp>
        <p:nvSpPr>
          <p:cNvPr id="5" name="Rectangle 33">
            <a:hlinkClick r:id="rId2"/>
            <a:extLst>
              <a:ext uri="{FF2B5EF4-FFF2-40B4-BE49-F238E27FC236}">
                <a16:creationId xmlns:a16="http://schemas.microsoft.com/office/drawing/2014/main" id="{0D847077-1138-3B48-F43E-0D95921C9048}"/>
              </a:ext>
            </a:extLst>
          </p:cNvPr>
          <p:cNvSpPr>
            <a:spLocks noChangeArrowheads="1"/>
          </p:cNvSpPr>
          <p:nvPr/>
        </p:nvSpPr>
        <p:spPr bwMode="auto">
          <a:xfrm>
            <a:off x="1711952" y="4527074"/>
            <a:ext cx="5720095" cy="391597"/>
          </a:xfrm>
          <a:prstGeom prst="roundRect">
            <a:avLst>
              <a:gd name="adj" fmla="val 16667"/>
            </a:avLst>
          </a:prstGeom>
          <a:solidFill>
            <a:srgbClr val="BE9F56"/>
          </a:solidFill>
          <a:ln>
            <a:noFill/>
          </a:ln>
        </p:spPr>
        <p:txBody>
          <a:bodyPr wrap="square" anchor="ctr">
            <a:spAutoFit/>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algn="ctr" eaLnBrk="1" hangingPunct="1">
              <a:spcBef>
                <a:spcPct val="0"/>
              </a:spcBef>
              <a:buFontTx/>
              <a:buNone/>
            </a:pPr>
            <a:r>
              <a:rPr lang="fr-FR" altLang="fr-FR" sz="1700" b="1" dirty="0">
                <a:solidFill>
                  <a:schemeClr val="bg1"/>
                </a:solidFill>
                <a:latin typeface="VAG Rounded Std" pitchFamily="34" charset="0"/>
                <a:cs typeface="Times New Roman" panose="02020603050405020304" pitchFamily="18" charset="0"/>
              </a:rPr>
              <a:t>www.vins-corbieres.com</a:t>
            </a:r>
          </a:p>
        </p:txBody>
      </p:sp>
    </p:spTree>
    <p:extLst>
      <p:ext uri="{BB962C8B-B14F-4D97-AF65-F5344CB8AC3E}">
        <p14:creationId xmlns:p14="http://schemas.microsoft.com/office/powerpoint/2010/main" val="1844767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6CC22-ECC5-0C2A-C7D9-1D6F5F09EEEB}"/>
            </a:ext>
          </a:extLst>
        </p:cNvPr>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F3E64D9E-B72B-1DD2-1116-B54777DA2E85}"/>
              </a:ext>
            </a:extLst>
          </p:cNvPr>
          <p:cNvSpPr/>
          <p:nvPr/>
        </p:nvSpPr>
        <p:spPr>
          <a:xfrm>
            <a:off x="117475" y="112713"/>
            <a:ext cx="8928100" cy="661828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Rectangle 21">
            <a:extLst>
              <a:ext uri="{FF2B5EF4-FFF2-40B4-BE49-F238E27FC236}">
                <a16:creationId xmlns:a16="http://schemas.microsoft.com/office/drawing/2014/main" id="{639F986D-1F56-D01F-0D3D-530B35C1B594}"/>
              </a:ext>
            </a:extLst>
          </p:cNvPr>
          <p:cNvSpPr/>
          <p:nvPr/>
        </p:nvSpPr>
        <p:spPr>
          <a:xfrm>
            <a:off x="395288" y="3106738"/>
            <a:ext cx="3132137" cy="330200"/>
          </a:xfrm>
          <a:prstGeom prst="rect">
            <a:avLst/>
          </a:prstGeom>
        </p:spPr>
        <p:txBody>
          <a:bodyPr>
            <a:spAutoFit/>
          </a:bodyPr>
          <a:lstStyle/>
          <a:p>
            <a:pPr eaLnBrk="1" fontAlgn="auto" hangingPunct="1">
              <a:lnSpc>
                <a:spcPct val="115000"/>
              </a:lnSpc>
              <a:spcBef>
                <a:spcPts val="0"/>
              </a:spcBef>
              <a:spcAft>
                <a:spcPts val="0"/>
              </a:spcAft>
              <a:defRPr/>
            </a:pPr>
            <a:r>
              <a:rPr lang="fr-FR" sz="1350" b="1">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rPr>
              <a:t> </a:t>
            </a:r>
            <a:endParaRPr lang="fr-FR" sz="1350">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endParaRPr>
          </a:p>
        </p:txBody>
      </p:sp>
      <p:sp>
        <p:nvSpPr>
          <p:cNvPr id="4" name="Rectangle : avec coins arrondis en haut 3">
            <a:extLst>
              <a:ext uri="{FF2B5EF4-FFF2-40B4-BE49-F238E27FC236}">
                <a16:creationId xmlns:a16="http://schemas.microsoft.com/office/drawing/2014/main" id="{5AA0395A-785C-FEDE-3F77-B490411DCA56}"/>
              </a:ext>
            </a:extLst>
          </p:cNvPr>
          <p:cNvSpPr/>
          <p:nvPr/>
        </p:nvSpPr>
        <p:spPr>
          <a:xfrm>
            <a:off x="98425" y="127000"/>
            <a:ext cx="8928100" cy="746125"/>
          </a:xfrm>
          <a:prstGeom prst="round2Same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E9F56"/>
              </a:solidFill>
            </a:endParaRPr>
          </a:p>
        </p:txBody>
      </p:sp>
      <p:sp>
        <p:nvSpPr>
          <p:cNvPr id="18437" name="Rectangle 1">
            <a:extLst>
              <a:ext uri="{FF2B5EF4-FFF2-40B4-BE49-F238E27FC236}">
                <a16:creationId xmlns:a16="http://schemas.microsoft.com/office/drawing/2014/main" id="{AAB837AB-4DD8-44CB-27B7-B4C65272BA49}"/>
              </a:ext>
            </a:extLst>
          </p:cNvPr>
          <p:cNvSpPr>
            <a:spLocks noChangeArrowheads="1"/>
          </p:cNvSpPr>
          <p:nvPr/>
        </p:nvSpPr>
        <p:spPr bwMode="auto">
          <a:xfrm>
            <a:off x="107950" y="2730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dirty="0">
                <a:solidFill>
                  <a:schemeClr val="bg1"/>
                </a:solidFill>
                <a:latin typeface="Brandon Grotesque Bold" panose="020B0803020203060202" pitchFamily="34" charset="0"/>
                <a:cs typeface="Times New Roman" panose="02020603050405020304" pitchFamily="18" charset="0"/>
              </a:rPr>
              <a:t>6 – Bilan Digital</a:t>
            </a:r>
            <a:endParaRPr lang="fr-FR" altLang="fr-FR" sz="2400" b="1" dirty="0">
              <a:solidFill>
                <a:schemeClr val="bg1"/>
              </a:solidFill>
              <a:latin typeface="Brandon Grotesque Bold" panose="020B0803020203060202" pitchFamily="34" charset="0"/>
            </a:endParaRPr>
          </a:p>
        </p:txBody>
      </p:sp>
      <p:sp>
        <p:nvSpPr>
          <p:cNvPr id="18439" name="Rectangle 33">
            <a:extLst>
              <a:ext uri="{FF2B5EF4-FFF2-40B4-BE49-F238E27FC236}">
                <a16:creationId xmlns:a16="http://schemas.microsoft.com/office/drawing/2014/main" id="{487E36D4-13D2-D7CF-0D95-08800E75E566}"/>
              </a:ext>
            </a:extLst>
          </p:cNvPr>
          <p:cNvSpPr>
            <a:spLocks noChangeArrowheads="1"/>
          </p:cNvSpPr>
          <p:nvPr/>
        </p:nvSpPr>
        <p:spPr bwMode="auto">
          <a:xfrm>
            <a:off x="1721477" y="895350"/>
            <a:ext cx="5720095" cy="391597"/>
          </a:xfrm>
          <a:prstGeom prst="roundRect">
            <a:avLst>
              <a:gd name="adj" fmla="val 16667"/>
            </a:avLst>
          </a:pr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algn="ctr" eaLnBrk="1" hangingPunct="1">
              <a:spcBef>
                <a:spcPct val="0"/>
              </a:spcBef>
              <a:buFontTx/>
              <a:buNone/>
            </a:pPr>
            <a:r>
              <a:rPr lang="fr-FR" altLang="fr-FR" sz="1700" b="1" dirty="0">
                <a:solidFill>
                  <a:schemeClr val="bg1"/>
                </a:solidFill>
                <a:latin typeface="VAG Rounded Std" pitchFamily="34" charset="0"/>
                <a:cs typeface="Times New Roman" panose="02020603050405020304" pitchFamily="18" charset="0"/>
              </a:rPr>
              <a:t>Réseaux Sociaux</a:t>
            </a:r>
          </a:p>
        </p:txBody>
      </p:sp>
      <p:sp>
        <p:nvSpPr>
          <p:cNvPr id="3" name="ZoneTexte 2">
            <a:extLst>
              <a:ext uri="{FF2B5EF4-FFF2-40B4-BE49-F238E27FC236}">
                <a16:creationId xmlns:a16="http://schemas.microsoft.com/office/drawing/2014/main" id="{C5DDFC14-16DE-C244-5CA6-6213C699CACE}"/>
              </a:ext>
            </a:extLst>
          </p:cNvPr>
          <p:cNvSpPr txBox="1"/>
          <p:nvPr/>
        </p:nvSpPr>
        <p:spPr>
          <a:xfrm>
            <a:off x="232832" y="1439157"/>
            <a:ext cx="7210424" cy="2123658"/>
          </a:xfrm>
          <a:prstGeom prst="rect">
            <a:avLst/>
          </a:prstGeom>
          <a:noFill/>
        </p:spPr>
        <p:txBody>
          <a:bodyPr wrap="square" lIns="91440" tIns="45720" rIns="91440" bIns="45720" anchor="t">
            <a:spAutoFit/>
          </a:bodyPr>
          <a:lstStyle/>
          <a:p>
            <a:pPr>
              <a:defRPr/>
            </a:pPr>
            <a:r>
              <a:rPr lang="fr-FR" sz="1200" b="1" u="sng" dirty="0">
                <a:solidFill>
                  <a:srgbClr val="BE9F56"/>
                </a:solidFill>
                <a:latin typeface="+mn-lt"/>
              </a:rPr>
              <a:t>Objectifs : </a:t>
            </a:r>
            <a:endParaRPr lang="fr-FR" sz="1200" dirty="0">
              <a:solidFill>
                <a:srgbClr val="040C28"/>
              </a:solidFill>
              <a:latin typeface="+mn-lt"/>
            </a:endParaRPr>
          </a:p>
          <a:p>
            <a:pPr marL="285750" indent="-285750">
              <a:buFont typeface="Arial" panose="020B0604020202020204" pitchFamily="34" charset="0"/>
              <a:buChar char="•"/>
              <a:defRPr/>
            </a:pPr>
            <a:r>
              <a:rPr lang="fr-FR" sz="1200" b="1" dirty="0">
                <a:solidFill>
                  <a:srgbClr val="040C28"/>
                </a:solidFill>
                <a:latin typeface="+mn-lt"/>
              </a:rPr>
              <a:t>Renforcer la visibilité de l’AOP</a:t>
            </a:r>
          </a:p>
          <a:p>
            <a:pPr marL="285750" indent="-285750">
              <a:buFont typeface="Arial" panose="020B0604020202020204" pitchFamily="34" charset="0"/>
              <a:buChar char="•"/>
              <a:defRPr/>
            </a:pPr>
            <a:r>
              <a:rPr lang="en-US" sz="1200" b="1" dirty="0">
                <a:solidFill>
                  <a:srgbClr val="040C28"/>
                </a:solidFill>
                <a:latin typeface="+mn-lt"/>
                <a:sym typeface="TT Rounds Condensed"/>
              </a:rPr>
              <a:t>Faire passer les messages </a:t>
            </a:r>
            <a:r>
              <a:rPr lang="en-US" sz="1200" b="1" dirty="0" err="1">
                <a:solidFill>
                  <a:srgbClr val="040C28"/>
                </a:solidFill>
                <a:latin typeface="+mn-lt"/>
                <a:sym typeface="TT Rounds Condensed"/>
              </a:rPr>
              <a:t>clairs</a:t>
            </a:r>
            <a:r>
              <a:rPr lang="en-US" sz="1200" b="1" dirty="0">
                <a:solidFill>
                  <a:srgbClr val="040C28"/>
                </a:solidFill>
                <a:latin typeface="+mn-lt"/>
                <a:sym typeface="TT Rounds Condensed"/>
              </a:rPr>
              <a:t> et </a:t>
            </a:r>
            <a:r>
              <a:rPr lang="en-US" sz="1200" b="1" dirty="0" err="1">
                <a:solidFill>
                  <a:srgbClr val="040C28"/>
                </a:solidFill>
                <a:latin typeface="+mn-lt"/>
                <a:sym typeface="TT Rounds Condensed"/>
              </a:rPr>
              <a:t>fondamentaux</a:t>
            </a:r>
            <a:r>
              <a:rPr lang="en-US" sz="1200" b="1" dirty="0">
                <a:solidFill>
                  <a:srgbClr val="040C28"/>
                </a:solidFill>
                <a:latin typeface="+mn-lt"/>
                <a:sym typeface="TT Rounds Condensed"/>
              </a:rPr>
              <a:t> de </a:t>
            </a:r>
            <a:r>
              <a:rPr lang="en-US" sz="1200" b="1" dirty="0" err="1">
                <a:solidFill>
                  <a:srgbClr val="040C28"/>
                </a:solidFill>
                <a:latin typeface="+mn-lt"/>
                <a:sym typeface="TT Rounds Condensed"/>
              </a:rPr>
              <a:t>l’AOP</a:t>
            </a:r>
            <a:r>
              <a:rPr lang="en-US" sz="1200" b="1" dirty="0">
                <a:solidFill>
                  <a:srgbClr val="040C28"/>
                </a:solidFill>
                <a:latin typeface="+mn-lt"/>
                <a:sym typeface="TT Rounds Condensed"/>
              </a:rPr>
              <a:t> </a:t>
            </a:r>
          </a:p>
          <a:p>
            <a:pPr marL="285750" indent="-285750">
              <a:buFont typeface="Arial" panose="020B0604020202020204" pitchFamily="34" charset="0"/>
              <a:buChar char="•"/>
              <a:defRPr/>
            </a:pPr>
            <a:r>
              <a:rPr lang="fr-FR" sz="1200" b="1" dirty="0">
                <a:solidFill>
                  <a:srgbClr val="040C28"/>
                </a:solidFill>
                <a:latin typeface="+mn-lt"/>
              </a:rPr>
              <a:t>Facilité l’expérience utilisateurs</a:t>
            </a:r>
          </a:p>
          <a:p>
            <a:pPr marL="285750" indent="-285750">
              <a:buFont typeface="Arial" panose="020B0604020202020204" pitchFamily="34" charset="0"/>
              <a:buChar char="•"/>
              <a:defRPr/>
            </a:pPr>
            <a:r>
              <a:rPr lang="fr-FR" sz="1200" b="1" dirty="0">
                <a:solidFill>
                  <a:srgbClr val="040C28"/>
                </a:solidFill>
                <a:latin typeface="+mn-lt"/>
              </a:rPr>
              <a:t>Facilité l’expérience du vigneron</a:t>
            </a:r>
          </a:p>
          <a:p>
            <a:pPr>
              <a:defRPr/>
            </a:pPr>
            <a:endParaRPr lang="fr-FR" sz="1200" dirty="0">
              <a:solidFill>
                <a:srgbClr val="040C28"/>
              </a:solidFill>
              <a:latin typeface="+mn-lt"/>
            </a:endParaRPr>
          </a:p>
          <a:p>
            <a:pPr>
              <a:defRPr/>
            </a:pPr>
            <a:r>
              <a:rPr lang="fr-FR" sz="1200" b="1" u="sng" dirty="0">
                <a:solidFill>
                  <a:srgbClr val="BE9F56"/>
                </a:solidFill>
                <a:latin typeface="+mn-lt"/>
              </a:rPr>
              <a:t>Moyens : </a:t>
            </a:r>
          </a:p>
          <a:p>
            <a:pPr marL="171450" indent="-171450">
              <a:buFont typeface="Arial" panose="020B0604020202020204" pitchFamily="34" charset="0"/>
              <a:buChar char="•"/>
              <a:defRPr/>
            </a:pPr>
            <a:r>
              <a:rPr lang="fr-FR" sz="1200" dirty="0">
                <a:solidFill>
                  <a:srgbClr val="040C28"/>
                </a:solidFill>
                <a:latin typeface="+mn-lt"/>
              </a:rPr>
              <a:t>Changement de Community Manager en décembre 2024. Nous travaillons désormais avec Henri de Vergeron. </a:t>
            </a:r>
          </a:p>
          <a:p>
            <a:pPr>
              <a:defRPr/>
            </a:pPr>
            <a:r>
              <a:rPr lang="fr-FR" sz="1200" dirty="0">
                <a:solidFill>
                  <a:srgbClr val="040C28"/>
                </a:solidFill>
                <a:latin typeface="+mn-lt"/>
              </a:rPr>
              <a:t> </a:t>
            </a:r>
          </a:p>
          <a:p>
            <a:pPr>
              <a:defRPr/>
            </a:pPr>
            <a:r>
              <a:rPr lang="fr-FR" sz="1200" b="1" u="sng" dirty="0">
                <a:solidFill>
                  <a:srgbClr val="BE9F56"/>
                </a:solidFill>
                <a:latin typeface="+mn-lt"/>
              </a:rPr>
              <a:t>Bilan au 31/03 :</a:t>
            </a:r>
          </a:p>
          <a:p>
            <a:pPr>
              <a:defRPr/>
            </a:pPr>
            <a:endParaRPr lang="fr-FR" sz="1200" b="1" u="sng" dirty="0">
              <a:solidFill>
                <a:srgbClr val="BE9F56"/>
              </a:solidFill>
              <a:latin typeface="+mn-lt"/>
            </a:endParaRPr>
          </a:p>
        </p:txBody>
      </p:sp>
      <p:sp>
        <p:nvSpPr>
          <p:cNvPr id="6" name="object 2">
            <a:extLst>
              <a:ext uri="{FF2B5EF4-FFF2-40B4-BE49-F238E27FC236}">
                <a16:creationId xmlns:a16="http://schemas.microsoft.com/office/drawing/2014/main" id="{37F67E19-0C01-E9D1-302E-4074E7AF3D8E}"/>
              </a:ext>
            </a:extLst>
          </p:cNvPr>
          <p:cNvSpPr txBox="1"/>
          <p:nvPr/>
        </p:nvSpPr>
        <p:spPr>
          <a:xfrm>
            <a:off x="1239520" y="3364059"/>
            <a:ext cx="6645909" cy="1402692"/>
          </a:xfrm>
          <a:prstGeom prst="rect">
            <a:avLst/>
          </a:prstGeom>
        </p:spPr>
        <p:txBody>
          <a:bodyPr vert="horz" wrap="square" lIns="0" tIns="86995" rIns="0" bIns="0" rtlCol="0">
            <a:spAutoFit/>
          </a:bodyPr>
          <a:lstStyle/>
          <a:p>
            <a:pPr marL="12700" marR="2226945">
              <a:lnSpc>
                <a:spcPct val="120000"/>
              </a:lnSpc>
            </a:pPr>
            <a:r>
              <a:rPr sz="1200" b="1" dirty="0">
                <a:solidFill>
                  <a:srgbClr val="040C28"/>
                </a:solidFill>
                <a:latin typeface="+mn-lt"/>
              </a:rPr>
              <a:t>INSTAGRAM : 4615 FOLLOWERS </a:t>
            </a:r>
            <a:r>
              <a:rPr lang="fr-FR" sz="1200" b="1" dirty="0">
                <a:solidFill>
                  <a:srgbClr val="040C28"/>
                </a:solidFill>
                <a:latin typeface="+mn-lt"/>
              </a:rPr>
              <a:t>+5% depuis fin décembre 2024. Publications quotidiennes. </a:t>
            </a:r>
          </a:p>
          <a:p>
            <a:pPr marL="12700" marR="2226945">
              <a:lnSpc>
                <a:spcPct val="120000"/>
              </a:lnSpc>
            </a:pPr>
            <a:endParaRPr lang="fr-FR" sz="1200" b="1" dirty="0">
              <a:solidFill>
                <a:srgbClr val="040C28"/>
              </a:solidFill>
              <a:latin typeface="+mn-lt"/>
            </a:endParaRPr>
          </a:p>
          <a:p>
            <a:pPr marL="12700" marR="2226945">
              <a:lnSpc>
                <a:spcPct val="120000"/>
              </a:lnSpc>
            </a:pPr>
            <a:r>
              <a:rPr sz="1200" b="1" dirty="0">
                <a:solidFill>
                  <a:srgbClr val="040C28"/>
                </a:solidFill>
                <a:latin typeface="+mn-lt"/>
              </a:rPr>
              <a:t>LINKEDIN : 372 ABONNES </a:t>
            </a:r>
            <a:endParaRPr lang="fr-FR" sz="1200" b="1" dirty="0">
              <a:solidFill>
                <a:srgbClr val="040C28"/>
              </a:solidFill>
              <a:latin typeface="+mn-lt"/>
            </a:endParaRPr>
          </a:p>
          <a:p>
            <a:pPr marL="12700" marR="2226945">
              <a:lnSpc>
                <a:spcPct val="120000"/>
              </a:lnSpc>
            </a:pPr>
            <a:endParaRPr lang="fr-FR" sz="1200" b="1" dirty="0">
              <a:solidFill>
                <a:srgbClr val="040C28"/>
              </a:solidFill>
              <a:latin typeface="+mn-lt"/>
            </a:endParaRPr>
          </a:p>
          <a:p>
            <a:pPr marL="12700" marR="2226945">
              <a:lnSpc>
                <a:spcPct val="120000"/>
              </a:lnSpc>
            </a:pPr>
            <a:r>
              <a:rPr sz="1200" b="1" dirty="0">
                <a:solidFill>
                  <a:srgbClr val="040C28"/>
                </a:solidFill>
                <a:latin typeface="+mn-lt"/>
              </a:rPr>
              <a:t>FACEBOOK : 17151 FOLLOWERS</a:t>
            </a:r>
          </a:p>
        </p:txBody>
      </p:sp>
      <p:pic>
        <p:nvPicPr>
          <p:cNvPr id="7" name="object 5">
            <a:extLst>
              <a:ext uri="{FF2B5EF4-FFF2-40B4-BE49-F238E27FC236}">
                <a16:creationId xmlns:a16="http://schemas.microsoft.com/office/drawing/2014/main" id="{786DF2F6-83E2-6B54-EC7F-9DD7D3B55545}"/>
              </a:ext>
            </a:extLst>
          </p:cNvPr>
          <p:cNvPicPr/>
          <p:nvPr/>
        </p:nvPicPr>
        <p:blipFill>
          <a:blip r:embed="rId3" cstate="print"/>
          <a:stretch>
            <a:fillRect/>
          </a:stretch>
        </p:blipFill>
        <p:spPr>
          <a:xfrm>
            <a:off x="751331" y="3429000"/>
            <a:ext cx="336805" cy="367282"/>
          </a:xfrm>
          <a:prstGeom prst="rect">
            <a:avLst/>
          </a:prstGeom>
        </p:spPr>
      </p:pic>
      <p:pic>
        <p:nvPicPr>
          <p:cNvPr id="8" name="object 5">
            <a:extLst>
              <a:ext uri="{FF2B5EF4-FFF2-40B4-BE49-F238E27FC236}">
                <a16:creationId xmlns:a16="http://schemas.microsoft.com/office/drawing/2014/main" id="{A7BC8427-6F6A-3577-3DE1-51509805ACE2}"/>
              </a:ext>
            </a:extLst>
          </p:cNvPr>
          <p:cNvPicPr/>
          <p:nvPr/>
        </p:nvPicPr>
        <p:blipFill>
          <a:blip r:embed="rId4" cstate="print"/>
          <a:stretch>
            <a:fillRect/>
          </a:stretch>
        </p:blipFill>
        <p:spPr>
          <a:xfrm>
            <a:off x="232832" y="3906588"/>
            <a:ext cx="1006688" cy="566032"/>
          </a:xfrm>
          <a:prstGeom prst="rect">
            <a:avLst/>
          </a:prstGeom>
        </p:spPr>
      </p:pic>
      <p:pic>
        <p:nvPicPr>
          <p:cNvPr id="9" name="object 5">
            <a:extLst>
              <a:ext uri="{FF2B5EF4-FFF2-40B4-BE49-F238E27FC236}">
                <a16:creationId xmlns:a16="http://schemas.microsoft.com/office/drawing/2014/main" id="{0AF44D4E-8988-80C2-6D63-BA1260935258}"/>
              </a:ext>
            </a:extLst>
          </p:cNvPr>
          <p:cNvPicPr/>
          <p:nvPr/>
        </p:nvPicPr>
        <p:blipFill>
          <a:blip r:embed="rId5" cstate="print"/>
          <a:stretch>
            <a:fillRect/>
          </a:stretch>
        </p:blipFill>
        <p:spPr>
          <a:xfrm>
            <a:off x="688907" y="4472620"/>
            <a:ext cx="461651" cy="434020"/>
          </a:xfrm>
          <a:prstGeom prst="rect">
            <a:avLst/>
          </a:prstGeom>
        </p:spPr>
      </p:pic>
    </p:spTree>
    <p:extLst>
      <p:ext uri="{BB962C8B-B14F-4D97-AF65-F5344CB8AC3E}">
        <p14:creationId xmlns:p14="http://schemas.microsoft.com/office/powerpoint/2010/main" val="1391760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3A5DEC-EFE9-5195-4846-C8290A4C9872}"/>
              </a:ext>
            </a:extLst>
          </p:cNvPr>
          <p:cNvSpPr/>
          <p:nvPr/>
        </p:nvSpPr>
        <p:spPr>
          <a:xfrm>
            <a:off x="144463" y="90488"/>
            <a:ext cx="8928100" cy="661828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Rectangle 21">
            <a:extLst>
              <a:ext uri="{FF2B5EF4-FFF2-40B4-BE49-F238E27FC236}">
                <a16:creationId xmlns:a16="http://schemas.microsoft.com/office/drawing/2014/main" id="{F87F5EC8-1E70-86FD-6537-5CC2DB0118EA}"/>
              </a:ext>
            </a:extLst>
          </p:cNvPr>
          <p:cNvSpPr/>
          <p:nvPr/>
        </p:nvSpPr>
        <p:spPr>
          <a:xfrm>
            <a:off x="395288" y="3106738"/>
            <a:ext cx="3132137" cy="330200"/>
          </a:xfrm>
          <a:prstGeom prst="rect">
            <a:avLst/>
          </a:prstGeom>
        </p:spPr>
        <p:txBody>
          <a:bodyPr>
            <a:spAutoFit/>
          </a:bodyPr>
          <a:lstStyle/>
          <a:p>
            <a:pPr eaLnBrk="1" fontAlgn="auto" hangingPunct="1">
              <a:lnSpc>
                <a:spcPct val="115000"/>
              </a:lnSpc>
              <a:spcBef>
                <a:spcPts val="0"/>
              </a:spcBef>
              <a:spcAft>
                <a:spcPts val="0"/>
              </a:spcAft>
              <a:defRPr/>
            </a:pPr>
            <a:r>
              <a:rPr lang="fr-FR" sz="1350" b="1">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rPr>
              <a:t> </a:t>
            </a:r>
            <a:endParaRPr lang="fr-FR" sz="1350">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endParaRPr>
          </a:p>
        </p:txBody>
      </p:sp>
      <p:sp>
        <p:nvSpPr>
          <p:cNvPr id="4" name="Rectangle : avec coins arrondis en haut 3">
            <a:extLst>
              <a:ext uri="{FF2B5EF4-FFF2-40B4-BE49-F238E27FC236}">
                <a16:creationId xmlns:a16="http://schemas.microsoft.com/office/drawing/2014/main" id="{82BE307C-A15F-E3B1-7816-947BB5453BEE}"/>
              </a:ext>
            </a:extLst>
          </p:cNvPr>
          <p:cNvSpPr/>
          <p:nvPr/>
        </p:nvSpPr>
        <p:spPr>
          <a:xfrm>
            <a:off x="98425" y="127000"/>
            <a:ext cx="8928100" cy="746125"/>
          </a:xfrm>
          <a:prstGeom prst="round2Same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E9F56"/>
              </a:solidFill>
            </a:endParaRPr>
          </a:p>
        </p:txBody>
      </p:sp>
      <p:sp>
        <p:nvSpPr>
          <p:cNvPr id="21509" name="Rectangle 1">
            <a:extLst>
              <a:ext uri="{FF2B5EF4-FFF2-40B4-BE49-F238E27FC236}">
                <a16:creationId xmlns:a16="http://schemas.microsoft.com/office/drawing/2014/main" id="{4A98297C-68E0-8556-EFA8-91CACF71870C}"/>
              </a:ext>
            </a:extLst>
          </p:cNvPr>
          <p:cNvSpPr>
            <a:spLocks noChangeArrowheads="1"/>
          </p:cNvSpPr>
          <p:nvPr/>
        </p:nvSpPr>
        <p:spPr bwMode="auto">
          <a:xfrm>
            <a:off x="107950" y="2730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dirty="0">
                <a:solidFill>
                  <a:schemeClr val="bg1"/>
                </a:solidFill>
                <a:latin typeface="Brandon Grotesque Bold" panose="020B0803020203060202" pitchFamily="34" charset="0"/>
                <a:cs typeface="Times New Roman" panose="02020603050405020304" pitchFamily="18" charset="0"/>
              </a:rPr>
              <a:t>7 – Evènementiel Grand Public 2025</a:t>
            </a:r>
            <a:endParaRPr lang="fr-FR" altLang="fr-FR" sz="2400" b="1" dirty="0">
              <a:solidFill>
                <a:schemeClr val="bg1"/>
              </a:solidFill>
              <a:latin typeface="Brandon Grotesque Bold" panose="020B0803020203060202" pitchFamily="34" charset="0"/>
            </a:endParaRPr>
          </a:p>
        </p:txBody>
      </p:sp>
      <p:pic>
        <p:nvPicPr>
          <p:cNvPr id="21510" name="Image 7">
            <a:extLst>
              <a:ext uri="{FF2B5EF4-FFF2-40B4-BE49-F238E27FC236}">
                <a16:creationId xmlns:a16="http://schemas.microsoft.com/office/drawing/2014/main" id="{130AE8D8-0C6C-047A-4E2E-AF36D56F4EA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7010" t="11089" r="17021" b="11929"/>
          <a:stretch>
            <a:fillRect/>
          </a:stretch>
        </p:blipFill>
        <p:spPr bwMode="auto">
          <a:xfrm>
            <a:off x="7850188" y="5878513"/>
            <a:ext cx="6985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Rectangle 33">
            <a:extLst>
              <a:ext uri="{FF2B5EF4-FFF2-40B4-BE49-F238E27FC236}">
                <a16:creationId xmlns:a16="http://schemas.microsoft.com/office/drawing/2014/main" id="{BB879F23-3258-3E84-4CAC-F30385949ED9}"/>
              </a:ext>
            </a:extLst>
          </p:cNvPr>
          <p:cNvSpPr>
            <a:spLocks noChangeArrowheads="1"/>
          </p:cNvSpPr>
          <p:nvPr/>
        </p:nvSpPr>
        <p:spPr bwMode="auto">
          <a:xfrm>
            <a:off x="2582863" y="923925"/>
            <a:ext cx="3959225" cy="392113"/>
          </a:xfrm>
          <a:prstGeom prst="roundRect">
            <a:avLst>
              <a:gd name="adj" fmla="val 16667"/>
            </a:avLst>
          </a:pr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algn="ctr" eaLnBrk="1" hangingPunct="1">
              <a:spcBef>
                <a:spcPct val="0"/>
              </a:spcBef>
              <a:buFontTx/>
              <a:buNone/>
            </a:pPr>
            <a:r>
              <a:rPr lang="fr-FR" altLang="fr-FR" sz="1700" b="1">
                <a:solidFill>
                  <a:schemeClr val="bg1"/>
                </a:solidFill>
                <a:latin typeface="VAG Rounded Std" pitchFamily="34" charset="0"/>
                <a:cs typeface="Times New Roman" panose="02020603050405020304" pitchFamily="18" charset="0"/>
              </a:rPr>
              <a:t>Eté en Corbières</a:t>
            </a:r>
          </a:p>
        </p:txBody>
      </p:sp>
      <p:sp>
        <p:nvSpPr>
          <p:cNvPr id="5" name="ZoneTexte 4">
            <a:extLst>
              <a:ext uri="{FF2B5EF4-FFF2-40B4-BE49-F238E27FC236}">
                <a16:creationId xmlns:a16="http://schemas.microsoft.com/office/drawing/2014/main" id="{521188F4-56AC-B48C-FD28-773F37B7C017}"/>
              </a:ext>
            </a:extLst>
          </p:cNvPr>
          <p:cNvSpPr txBox="1"/>
          <p:nvPr/>
        </p:nvSpPr>
        <p:spPr>
          <a:xfrm>
            <a:off x="323850" y="1366838"/>
            <a:ext cx="8702675" cy="5293757"/>
          </a:xfrm>
          <a:prstGeom prst="rect">
            <a:avLst/>
          </a:prstGeom>
          <a:noFill/>
        </p:spPr>
        <p:txBody>
          <a:bodyPr>
            <a:spAutoFit/>
          </a:bodyPr>
          <a:lstStyle/>
          <a:p>
            <a:pPr>
              <a:defRPr/>
            </a:pPr>
            <a:r>
              <a:rPr lang="fr-FR" sz="1400" b="1" u="sng" dirty="0">
                <a:solidFill>
                  <a:srgbClr val="BE9F56"/>
                </a:solidFill>
                <a:latin typeface="+mn-lt"/>
              </a:rPr>
              <a:t>Objectifs : </a:t>
            </a:r>
            <a:endParaRPr lang="fr-FR" sz="1400" dirty="0">
              <a:solidFill>
                <a:srgbClr val="040C28"/>
              </a:solidFill>
              <a:latin typeface="+mn-lt"/>
            </a:endParaRPr>
          </a:p>
          <a:p>
            <a:pPr marL="285750" indent="-285750">
              <a:buFont typeface="Arial" panose="020B0604020202020204" pitchFamily="34" charset="0"/>
              <a:buChar char="•"/>
              <a:defRPr/>
            </a:pPr>
            <a:r>
              <a:rPr lang="fr-FR" sz="1400" dirty="0">
                <a:solidFill>
                  <a:srgbClr val="040C28"/>
                </a:solidFill>
                <a:latin typeface="+mn-lt"/>
              </a:rPr>
              <a:t>Dynamiser l’image des vins de Corbières auprès de consommateurs locaux</a:t>
            </a:r>
          </a:p>
          <a:p>
            <a:pPr marL="285750" indent="-285750">
              <a:buFont typeface="Arial" panose="020B0604020202020204" pitchFamily="34" charset="0"/>
              <a:buChar char="•"/>
              <a:defRPr/>
            </a:pPr>
            <a:r>
              <a:rPr lang="fr-FR" sz="1400" dirty="0">
                <a:solidFill>
                  <a:srgbClr val="040C28"/>
                </a:solidFill>
                <a:latin typeface="+mn-lt"/>
              </a:rPr>
              <a:t>Informer les consommateurs grâce à des contacts directs vignerons</a:t>
            </a:r>
          </a:p>
          <a:p>
            <a:pPr>
              <a:defRPr/>
            </a:pPr>
            <a:endParaRPr lang="fr-FR" sz="1400" dirty="0">
              <a:solidFill>
                <a:srgbClr val="040C28"/>
              </a:solidFill>
              <a:latin typeface="+mn-lt"/>
            </a:endParaRPr>
          </a:p>
          <a:p>
            <a:pPr>
              <a:defRPr/>
            </a:pPr>
            <a:r>
              <a:rPr lang="fr-FR" sz="1400" b="1" u="sng" dirty="0">
                <a:solidFill>
                  <a:srgbClr val="BE9F56"/>
                </a:solidFill>
                <a:latin typeface="+mn-lt"/>
              </a:rPr>
              <a:t>Cibles :</a:t>
            </a:r>
            <a:r>
              <a:rPr lang="fr-FR" sz="1400" b="1" dirty="0">
                <a:solidFill>
                  <a:srgbClr val="BE9F56"/>
                </a:solidFill>
                <a:latin typeface="+mn-lt"/>
              </a:rPr>
              <a:t> </a:t>
            </a:r>
            <a:r>
              <a:rPr lang="fr-FR" sz="1400" dirty="0">
                <a:solidFill>
                  <a:srgbClr val="040C28"/>
                </a:solidFill>
                <a:latin typeface="+mn-lt"/>
              </a:rPr>
              <a:t>Consommateurs</a:t>
            </a:r>
          </a:p>
          <a:p>
            <a:pPr>
              <a:defRPr/>
            </a:pPr>
            <a:endParaRPr lang="fr-FR" sz="1400" b="1" u="sng" dirty="0">
              <a:solidFill>
                <a:srgbClr val="BE9F56"/>
              </a:solidFill>
              <a:latin typeface="+mn-lt"/>
            </a:endParaRPr>
          </a:p>
          <a:p>
            <a:pPr>
              <a:defRPr/>
            </a:pPr>
            <a:r>
              <a:rPr lang="fr-FR" sz="1400" b="1" u="sng" dirty="0">
                <a:solidFill>
                  <a:srgbClr val="BE9F56"/>
                </a:solidFill>
                <a:latin typeface="+mn-lt"/>
              </a:rPr>
              <a:t>Quand ? Où ? </a:t>
            </a:r>
          </a:p>
          <a:p>
            <a:pPr marL="285750" indent="-285750">
              <a:buFont typeface="Arial" panose="020B0604020202020204" pitchFamily="34" charset="0"/>
              <a:buChar char="•"/>
              <a:defRPr/>
            </a:pPr>
            <a:r>
              <a:rPr lang="fr-FR" sz="1400" dirty="0">
                <a:solidFill>
                  <a:srgbClr val="040C28"/>
                </a:solidFill>
                <a:latin typeface="+mn-lt"/>
              </a:rPr>
              <a:t>Fin juin à début septembre : sur 10 semaines. Chez les vignerons de Corbières. </a:t>
            </a:r>
            <a:endParaRPr lang="fr-FR" sz="1400" i="1" dirty="0">
              <a:solidFill>
                <a:schemeClr val="tx1">
                  <a:lumMod val="50000"/>
                  <a:lumOff val="50000"/>
                </a:schemeClr>
              </a:solidFill>
              <a:latin typeface="+mn-lt"/>
            </a:endParaRPr>
          </a:p>
          <a:p>
            <a:pPr>
              <a:defRPr/>
            </a:pPr>
            <a:endParaRPr lang="fr-FR" sz="1600" i="1" dirty="0">
              <a:solidFill>
                <a:schemeClr val="tx1">
                  <a:lumMod val="50000"/>
                  <a:lumOff val="50000"/>
                </a:schemeClr>
              </a:solidFill>
              <a:latin typeface="+mn-lt"/>
            </a:endParaRPr>
          </a:p>
          <a:p>
            <a:pPr>
              <a:defRPr/>
            </a:pPr>
            <a:r>
              <a:rPr lang="fr-FR" sz="1400" b="1" u="sng" dirty="0">
                <a:solidFill>
                  <a:srgbClr val="BE9F56"/>
                </a:solidFill>
                <a:latin typeface="+mn-lt"/>
              </a:rPr>
              <a:t>Déroulé : </a:t>
            </a:r>
          </a:p>
          <a:p>
            <a:pPr algn="just">
              <a:defRPr/>
            </a:pPr>
            <a:r>
              <a:rPr lang="fr-FR" sz="1400" dirty="0">
                <a:solidFill>
                  <a:srgbClr val="040C28"/>
                </a:solidFill>
                <a:latin typeface="+mn-lt"/>
              </a:rPr>
              <a:t>Un groupement de domaines propose au grand public, durant l’été, une soirée dégustation avec animation musicale.</a:t>
            </a:r>
          </a:p>
          <a:p>
            <a:pPr algn="just">
              <a:defRPr/>
            </a:pPr>
            <a:r>
              <a:rPr lang="fr-FR" sz="1400" dirty="0">
                <a:solidFill>
                  <a:srgbClr val="040C28"/>
                </a:solidFill>
                <a:latin typeface="+mn-lt"/>
              </a:rPr>
              <a:t>Chaque domaine-capitaine organise une soirée, en présence d’autres domaines. Le format de la soirée (dégustation, </a:t>
            </a:r>
            <a:r>
              <a:rPr lang="fr-FR" sz="1400" dirty="0" err="1">
                <a:solidFill>
                  <a:srgbClr val="040C28"/>
                </a:solidFill>
                <a:latin typeface="+mn-lt"/>
              </a:rPr>
              <a:t>food</a:t>
            </a:r>
            <a:r>
              <a:rPr lang="fr-FR" sz="1400" dirty="0">
                <a:solidFill>
                  <a:srgbClr val="040C28"/>
                </a:solidFill>
                <a:latin typeface="+mn-lt"/>
              </a:rPr>
              <a:t> truck </a:t>
            </a:r>
            <a:r>
              <a:rPr lang="fr-FR" sz="1400" dirty="0" err="1">
                <a:solidFill>
                  <a:srgbClr val="040C28"/>
                </a:solidFill>
                <a:latin typeface="+mn-lt"/>
              </a:rPr>
              <a:t>etc</a:t>
            </a:r>
            <a:r>
              <a:rPr lang="fr-FR" sz="1400" dirty="0">
                <a:solidFill>
                  <a:srgbClr val="040C28"/>
                </a:solidFill>
                <a:latin typeface="+mn-lt"/>
              </a:rPr>
              <a:t>) est au choix du domaine capitaine et des domaines invités. </a:t>
            </a:r>
          </a:p>
          <a:p>
            <a:pPr algn="just">
              <a:defRPr/>
            </a:pPr>
            <a:endParaRPr lang="fr-FR" sz="1400" dirty="0">
              <a:solidFill>
                <a:srgbClr val="040C28"/>
              </a:solidFill>
              <a:latin typeface="+mn-lt"/>
            </a:endParaRPr>
          </a:p>
          <a:p>
            <a:pPr>
              <a:defRPr/>
            </a:pPr>
            <a:r>
              <a:rPr lang="fr-FR" sz="1400" b="1" u="sng" dirty="0">
                <a:solidFill>
                  <a:srgbClr val="BE9F56"/>
                </a:solidFill>
                <a:latin typeface="+mn-lt"/>
              </a:rPr>
              <a:t>Outils de communication :</a:t>
            </a:r>
            <a:r>
              <a:rPr lang="fr-FR" sz="1400" b="1" dirty="0">
                <a:solidFill>
                  <a:srgbClr val="BE9F56"/>
                </a:solidFill>
                <a:latin typeface="+mn-lt"/>
              </a:rPr>
              <a:t> </a:t>
            </a:r>
            <a:r>
              <a:rPr lang="fr-FR" sz="1400" dirty="0">
                <a:solidFill>
                  <a:srgbClr val="040C28"/>
                </a:solidFill>
                <a:latin typeface="+mn-lt"/>
              </a:rPr>
              <a:t>le groupe de musique, les affiches, flyers, PLV seront pris en charge par le syndicat et distribué à chaque domaine participant. </a:t>
            </a:r>
          </a:p>
          <a:p>
            <a:pPr>
              <a:defRPr/>
            </a:pPr>
            <a:endParaRPr lang="fr-FR" sz="1400" b="1" u="sng" dirty="0">
              <a:solidFill>
                <a:srgbClr val="BE9F56"/>
              </a:solidFill>
              <a:latin typeface="+mn-lt"/>
            </a:endParaRPr>
          </a:p>
          <a:p>
            <a:pPr>
              <a:defRPr/>
            </a:pPr>
            <a:r>
              <a:rPr lang="fr-FR" sz="1400" b="1" u="sng" dirty="0">
                <a:solidFill>
                  <a:srgbClr val="BE9F56"/>
                </a:solidFill>
                <a:latin typeface="+mn-lt"/>
              </a:rPr>
              <a:t>Rétroplanning : </a:t>
            </a:r>
            <a:r>
              <a:rPr lang="fr-FR" sz="1400" dirty="0">
                <a:solidFill>
                  <a:srgbClr val="040C28"/>
                </a:solidFill>
                <a:latin typeface="+mn-lt"/>
              </a:rPr>
              <a:t>finalisation des inscriptions. Déjà 7 soirées confirmées. </a:t>
            </a:r>
          </a:p>
          <a:p>
            <a:pPr>
              <a:defRPr/>
            </a:pPr>
            <a:endParaRPr lang="fr-FR" sz="1400" dirty="0">
              <a:solidFill>
                <a:srgbClr val="040C28"/>
              </a:solidFill>
              <a:latin typeface="+mn-lt"/>
            </a:endParaRPr>
          </a:p>
          <a:p>
            <a:pPr algn="ctr">
              <a:defRPr/>
            </a:pPr>
            <a:r>
              <a:rPr lang="fr-FR" sz="1400" b="1" dirty="0">
                <a:solidFill>
                  <a:srgbClr val="040C28"/>
                </a:solidFill>
                <a:latin typeface="+mn-lt"/>
              </a:rPr>
              <a:t>Attention, cette année, le syndicat fera une convention avec les domaines capitaines afin que la visibilité soit Corbières. Ces soirées nous permettent de créer un lien entre les domaines via l’appellation. </a:t>
            </a:r>
          </a:p>
          <a:p>
            <a:pPr algn="ctr">
              <a:defRPr/>
            </a:pPr>
            <a:r>
              <a:rPr lang="fr-FR" sz="1400" b="1" dirty="0">
                <a:solidFill>
                  <a:srgbClr val="040C28"/>
                </a:solidFill>
                <a:latin typeface="+mn-lt"/>
              </a:rPr>
              <a:t>Tous les outils de communication doivent-être identiques. La PLV sur place doit-être celle de Corbières. </a:t>
            </a:r>
          </a:p>
          <a:p>
            <a:pPr algn="ctr">
              <a:defRPr/>
            </a:pPr>
            <a:r>
              <a:rPr lang="fr-FR" sz="1400" b="1" dirty="0">
                <a:solidFill>
                  <a:srgbClr val="040C28"/>
                </a:solidFill>
                <a:latin typeface="+mn-lt"/>
              </a:rPr>
              <a:t>Sinon, le syndicat ne financera pas. </a:t>
            </a:r>
          </a:p>
          <a:p>
            <a:pPr>
              <a:defRPr/>
            </a:pPr>
            <a:endParaRPr lang="fr-FR" sz="1400" dirty="0">
              <a:solidFill>
                <a:srgbClr val="040C28"/>
              </a:solidFill>
              <a:latin typeface="+mn-lt"/>
            </a:endParaRPr>
          </a:p>
        </p:txBody>
      </p:sp>
      <p:pic>
        <p:nvPicPr>
          <p:cNvPr id="6" name="Image 5">
            <a:extLst>
              <a:ext uri="{FF2B5EF4-FFF2-40B4-BE49-F238E27FC236}">
                <a16:creationId xmlns:a16="http://schemas.microsoft.com/office/drawing/2014/main" id="{6DE57ABF-5BAB-1C6E-5899-59BFCFDAB9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70319" y="735013"/>
            <a:ext cx="1849831" cy="262461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D8AE67-E2F0-38B5-412A-BADDF4CEE683}"/>
              </a:ext>
            </a:extLst>
          </p:cNvPr>
          <p:cNvSpPr/>
          <p:nvPr/>
        </p:nvSpPr>
        <p:spPr>
          <a:xfrm>
            <a:off x="33337" y="112713"/>
            <a:ext cx="8928100" cy="661828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3" name="Rectangle : avec coins arrondis en haut 2">
            <a:extLst>
              <a:ext uri="{FF2B5EF4-FFF2-40B4-BE49-F238E27FC236}">
                <a16:creationId xmlns:a16="http://schemas.microsoft.com/office/drawing/2014/main" id="{254A9988-544C-C5FE-9705-EA4A8519F272}"/>
              </a:ext>
            </a:extLst>
          </p:cNvPr>
          <p:cNvSpPr/>
          <p:nvPr/>
        </p:nvSpPr>
        <p:spPr>
          <a:xfrm>
            <a:off x="107950" y="127000"/>
            <a:ext cx="8928100" cy="661988"/>
          </a:xfrm>
          <a:prstGeom prst="round2Same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E9F56"/>
              </a:solidFill>
            </a:endParaRPr>
          </a:p>
        </p:txBody>
      </p:sp>
      <p:sp>
        <p:nvSpPr>
          <p:cNvPr id="10244" name="ZoneTexte 9">
            <a:extLst>
              <a:ext uri="{FF2B5EF4-FFF2-40B4-BE49-F238E27FC236}">
                <a16:creationId xmlns:a16="http://schemas.microsoft.com/office/drawing/2014/main" id="{4FA2EC10-E0E0-5CD1-AF28-ECBE4A1755EE}"/>
              </a:ext>
            </a:extLst>
          </p:cNvPr>
          <p:cNvSpPr txBox="1">
            <a:spLocks noChangeArrowheads="1"/>
          </p:cNvSpPr>
          <p:nvPr/>
        </p:nvSpPr>
        <p:spPr bwMode="auto">
          <a:xfrm>
            <a:off x="182563" y="204788"/>
            <a:ext cx="87788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2800" b="1">
                <a:solidFill>
                  <a:schemeClr val="bg1"/>
                </a:solidFill>
                <a:latin typeface="Brandon Grotesque Bold" panose="020B0803020203060202" pitchFamily="34" charset="0"/>
              </a:rPr>
              <a:t>Déroulé de la réunion</a:t>
            </a:r>
            <a:endParaRPr lang="fr-FR" altLang="fr-FR" sz="2400" b="1">
              <a:solidFill>
                <a:schemeClr val="bg1"/>
              </a:solidFill>
              <a:latin typeface="Brandon Grotesque Bold" panose="020B0803020203060202" pitchFamily="34" charset="0"/>
            </a:endParaRPr>
          </a:p>
          <a:p>
            <a:pPr algn="ctr">
              <a:spcBef>
                <a:spcPct val="0"/>
              </a:spcBef>
              <a:buFontTx/>
              <a:buNone/>
            </a:pPr>
            <a:endParaRPr lang="fr-FR" altLang="fr-FR" sz="2800" b="1">
              <a:solidFill>
                <a:schemeClr val="bg1"/>
              </a:solidFill>
              <a:latin typeface="Brandon Grotesque Bold" panose="020B0803020203060202" pitchFamily="34" charset="0"/>
            </a:endParaRPr>
          </a:p>
        </p:txBody>
      </p:sp>
      <p:pic>
        <p:nvPicPr>
          <p:cNvPr id="10245" name="Image 7">
            <a:extLst>
              <a:ext uri="{FF2B5EF4-FFF2-40B4-BE49-F238E27FC236}">
                <a16:creationId xmlns:a16="http://schemas.microsoft.com/office/drawing/2014/main" id="{78D9356A-C9A0-5D75-DB0D-A47A23B15CD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7010" t="11089" r="17021" b="11929"/>
          <a:stretch>
            <a:fillRect/>
          </a:stretch>
        </p:blipFill>
        <p:spPr bwMode="auto">
          <a:xfrm>
            <a:off x="7920038" y="5453063"/>
            <a:ext cx="973137"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2">
            <a:extLst>
              <a:ext uri="{FF2B5EF4-FFF2-40B4-BE49-F238E27FC236}">
                <a16:creationId xmlns:a16="http://schemas.microsoft.com/office/drawing/2014/main" id="{D5DAFABA-EF73-8F60-DDAE-D9FC34A0C64A}"/>
              </a:ext>
            </a:extLst>
          </p:cNvPr>
          <p:cNvSpPr txBox="1">
            <a:spLocks noChangeArrowheads="1"/>
          </p:cNvSpPr>
          <p:nvPr/>
        </p:nvSpPr>
        <p:spPr bwMode="auto">
          <a:xfrm>
            <a:off x="1115616" y="836613"/>
            <a:ext cx="7790259" cy="4866076"/>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ts val="1200"/>
              </a:spcBef>
              <a:buFont typeface="Arial" panose="020B0604020202020204" pitchFamily="34" charset="0"/>
              <a:buNone/>
              <a:defRPr/>
            </a:pPr>
            <a:r>
              <a:rPr lang="fr-FR" altLang="fr-FR" sz="1800" dirty="0">
                <a:latin typeface="+mj-lt"/>
              </a:rPr>
              <a:t>Rappel des objectifs de l’appellation Corbières</a:t>
            </a:r>
          </a:p>
          <a:p>
            <a:pPr eaLnBrk="1" hangingPunct="1">
              <a:lnSpc>
                <a:spcPct val="150000"/>
              </a:lnSpc>
              <a:spcBef>
                <a:spcPts val="1200"/>
              </a:spcBef>
              <a:buFont typeface="Arial" panose="020B0604020202020204" pitchFamily="34" charset="0"/>
              <a:buNone/>
              <a:defRPr/>
            </a:pPr>
            <a:r>
              <a:rPr lang="fr-FR" altLang="fr-FR" sz="1800" dirty="0">
                <a:latin typeface="+mj-lt"/>
              </a:rPr>
              <a:t>Rétroplanning des actions de communication et Plan media 2025</a:t>
            </a:r>
          </a:p>
          <a:p>
            <a:pPr eaLnBrk="1" hangingPunct="1">
              <a:lnSpc>
                <a:spcPct val="150000"/>
              </a:lnSpc>
              <a:spcBef>
                <a:spcPts val="1200"/>
              </a:spcBef>
              <a:buFontTx/>
              <a:buNone/>
              <a:defRPr/>
            </a:pPr>
            <a:r>
              <a:rPr lang="fr-FR" altLang="fr-FR" sz="1800" dirty="0">
                <a:latin typeface="+mj-lt"/>
              </a:rPr>
              <a:t>Bilan actions pros et prescripteurs</a:t>
            </a:r>
          </a:p>
          <a:p>
            <a:pPr eaLnBrk="1" hangingPunct="1">
              <a:lnSpc>
                <a:spcPct val="150000"/>
              </a:lnSpc>
              <a:spcBef>
                <a:spcPts val="1200"/>
              </a:spcBef>
              <a:buFontTx/>
              <a:buNone/>
              <a:defRPr/>
            </a:pPr>
            <a:r>
              <a:rPr lang="fr-FR" altLang="fr-FR" sz="1800" dirty="0">
                <a:latin typeface="+mj-lt"/>
              </a:rPr>
              <a:t>Bilan </a:t>
            </a:r>
            <a:r>
              <a:rPr lang="fr-FR" altLang="fr-FR" sz="1800" dirty="0" err="1">
                <a:latin typeface="+mj-lt"/>
              </a:rPr>
              <a:t>Wine</a:t>
            </a:r>
            <a:r>
              <a:rPr lang="fr-FR" altLang="fr-FR" sz="1800" dirty="0">
                <a:latin typeface="+mj-lt"/>
              </a:rPr>
              <a:t> Paris</a:t>
            </a:r>
          </a:p>
          <a:p>
            <a:pPr eaLnBrk="1" hangingPunct="1">
              <a:lnSpc>
                <a:spcPct val="150000"/>
              </a:lnSpc>
              <a:spcBef>
                <a:spcPts val="1200"/>
              </a:spcBef>
              <a:buFontTx/>
              <a:buNone/>
              <a:defRPr/>
            </a:pPr>
            <a:r>
              <a:rPr lang="fr-FR" altLang="fr-FR" sz="1800" dirty="0">
                <a:latin typeface="+mj-lt"/>
              </a:rPr>
              <a:t>Bilan actions Presse : </a:t>
            </a:r>
            <a:r>
              <a:rPr lang="fr-FR" altLang="fr-FR" sz="1800" dirty="0" err="1">
                <a:latin typeface="+mj-lt"/>
              </a:rPr>
              <a:t>Wine</a:t>
            </a:r>
            <a:r>
              <a:rPr lang="fr-FR" altLang="fr-FR" sz="1800" dirty="0">
                <a:latin typeface="+mj-lt"/>
              </a:rPr>
              <a:t> Paris + reste de l’année</a:t>
            </a:r>
          </a:p>
          <a:p>
            <a:pPr eaLnBrk="1" hangingPunct="1">
              <a:lnSpc>
                <a:spcPct val="150000"/>
              </a:lnSpc>
              <a:spcBef>
                <a:spcPts val="1200"/>
              </a:spcBef>
              <a:buNone/>
              <a:defRPr/>
            </a:pPr>
            <a:r>
              <a:rPr lang="fr-FR" altLang="fr-FR" sz="1800" dirty="0">
                <a:latin typeface="+mj-lt"/>
              </a:rPr>
              <a:t>Bilan Digital : refonte du site internet et réseaux sociaux</a:t>
            </a:r>
          </a:p>
          <a:p>
            <a:pPr eaLnBrk="1" hangingPunct="1">
              <a:lnSpc>
                <a:spcPct val="150000"/>
              </a:lnSpc>
              <a:spcBef>
                <a:spcPts val="1200"/>
              </a:spcBef>
              <a:buNone/>
              <a:defRPr/>
            </a:pPr>
            <a:r>
              <a:rPr lang="fr-FR" altLang="fr-FR" sz="1800" dirty="0">
                <a:solidFill>
                  <a:prstClr val="black"/>
                </a:solidFill>
                <a:latin typeface="Calibri"/>
              </a:rPr>
              <a:t>Evènementiel grand public : Eté en Corbières, Soirée 40 ans, Corbières en Fête + partenariats</a:t>
            </a:r>
            <a:endParaRPr lang="fr-FR" altLang="fr-FR" sz="1800" dirty="0">
              <a:latin typeface="+mj-lt"/>
            </a:endParaRPr>
          </a:p>
          <a:p>
            <a:pPr eaLnBrk="1" hangingPunct="1">
              <a:lnSpc>
                <a:spcPct val="150000"/>
              </a:lnSpc>
              <a:spcBef>
                <a:spcPts val="1200"/>
              </a:spcBef>
              <a:buFontTx/>
              <a:buNone/>
              <a:defRPr/>
            </a:pPr>
            <a:r>
              <a:rPr lang="fr-FR" altLang="fr-FR" sz="1800" dirty="0">
                <a:latin typeface="+mj-lt"/>
              </a:rPr>
              <a:t>Echange &amp; Questions diverses</a:t>
            </a:r>
          </a:p>
        </p:txBody>
      </p:sp>
      <p:sp>
        <p:nvSpPr>
          <p:cNvPr id="4" name="Ellipse 3">
            <a:extLst>
              <a:ext uri="{FF2B5EF4-FFF2-40B4-BE49-F238E27FC236}">
                <a16:creationId xmlns:a16="http://schemas.microsoft.com/office/drawing/2014/main" id="{78BD71FC-38AA-8C7A-9876-9E07E395120A}"/>
              </a:ext>
            </a:extLst>
          </p:cNvPr>
          <p:cNvSpPr/>
          <p:nvPr/>
        </p:nvSpPr>
        <p:spPr>
          <a:xfrm>
            <a:off x="355905" y="939998"/>
            <a:ext cx="471679" cy="437753"/>
          </a:xfrm>
          <a:prstGeom prst="ellipse">
            <a:avLst/>
          </a:prstGeom>
          <a:solidFill>
            <a:srgbClr val="BE9F56"/>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fr-FR" sz="2000" b="1"/>
              <a:t>1</a:t>
            </a:r>
          </a:p>
        </p:txBody>
      </p:sp>
      <p:sp>
        <p:nvSpPr>
          <p:cNvPr id="5" name="Ellipse 4">
            <a:extLst>
              <a:ext uri="{FF2B5EF4-FFF2-40B4-BE49-F238E27FC236}">
                <a16:creationId xmlns:a16="http://schemas.microsoft.com/office/drawing/2014/main" id="{D1A47DD5-C766-C6D6-0322-0C54048A1CA3}"/>
              </a:ext>
            </a:extLst>
          </p:cNvPr>
          <p:cNvSpPr/>
          <p:nvPr/>
        </p:nvSpPr>
        <p:spPr>
          <a:xfrm>
            <a:off x="355905" y="1458810"/>
            <a:ext cx="471679" cy="437753"/>
          </a:xfrm>
          <a:prstGeom prst="ellipse">
            <a:avLst/>
          </a:prstGeom>
          <a:solidFill>
            <a:srgbClr val="BE9F56"/>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fr-FR" sz="2000" b="1" dirty="0"/>
              <a:t>2</a:t>
            </a:r>
          </a:p>
        </p:txBody>
      </p:sp>
      <p:sp>
        <p:nvSpPr>
          <p:cNvPr id="7" name="Ellipse 6">
            <a:extLst>
              <a:ext uri="{FF2B5EF4-FFF2-40B4-BE49-F238E27FC236}">
                <a16:creationId xmlns:a16="http://schemas.microsoft.com/office/drawing/2014/main" id="{146E2421-9432-86AE-A8CF-AFCDA4A934CC}"/>
              </a:ext>
            </a:extLst>
          </p:cNvPr>
          <p:cNvSpPr/>
          <p:nvPr/>
        </p:nvSpPr>
        <p:spPr>
          <a:xfrm>
            <a:off x="346223" y="1983506"/>
            <a:ext cx="471679" cy="437753"/>
          </a:xfrm>
          <a:prstGeom prst="ellipse">
            <a:avLst/>
          </a:prstGeom>
          <a:solidFill>
            <a:srgbClr val="BE9F56"/>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fr-FR" sz="2000" b="1"/>
              <a:t>3</a:t>
            </a:r>
          </a:p>
        </p:txBody>
      </p:sp>
      <p:sp>
        <p:nvSpPr>
          <p:cNvPr id="8" name="Ellipse 7">
            <a:extLst>
              <a:ext uri="{FF2B5EF4-FFF2-40B4-BE49-F238E27FC236}">
                <a16:creationId xmlns:a16="http://schemas.microsoft.com/office/drawing/2014/main" id="{F287E057-EE74-A056-0654-FBCF9402BC05}"/>
              </a:ext>
            </a:extLst>
          </p:cNvPr>
          <p:cNvSpPr/>
          <p:nvPr/>
        </p:nvSpPr>
        <p:spPr>
          <a:xfrm>
            <a:off x="346223" y="2564904"/>
            <a:ext cx="471679" cy="437753"/>
          </a:xfrm>
          <a:prstGeom prst="ellipse">
            <a:avLst/>
          </a:prstGeom>
          <a:solidFill>
            <a:srgbClr val="BE9F56"/>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fr-FR" sz="2000" b="1"/>
              <a:t>4</a:t>
            </a:r>
          </a:p>
        </p:txBody>
      </p:sp>
      <p:sp>
        <p:nvSpPr>
          <p:cNvPr id="9" name="Ellipse 8">
            <a:extLst>
              <a:ext uri="{FF2B5EF4-FFF2-40B4-BE49-F238E27FC236}">
                <a16:creationId xmlns:a16="http://schemas.microsoft.com/office/drawing/2014/main" id="{2FCABF25-8CD0-820A-09E2-7DC4BFC94AF9}"/>
              </a:ext>
            </a:extLst>
          </p:cNvPr>
          <p:cNvSpPr/>
          <p:nvPr/>
        </p:nvSpPr>
        <p:spPr>
          <a:xfrm>
            <a:off x="334875" y="3135263"/>
            <a:ext cx="471679" cy="437753"/>
          </a:xfrm>
          <a:prstGeom prst="ellipse">
            <a:avLst/>
          </a:prstGeom>
          <a:solidFill>
            <a:srgbClr val="BE9F56"/>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fr-FR" sz="2000" b="1"/>
              <a:t>5</a:t>
            </a:r>
          </a:p>
        </p:txBody>
      </p:sp>
      <p:sp>
        <p:nvSpPr>
          <p:cNvPr id="10" name="Ellipse 9">
            <a:extLst>
              <a:ext uri="{FF2B5EF4-FFF2-40B4-BE49-F238E27FC236}">
                <a16:creationId xmlns:a16="http://schemas.microsoft.com/office/drawing/2014/main" id="{098D834D-CEC7-6B19-0B9B-012A3C2DD894}"/>
              </a:ext>
            </a:extLst>
          </p:cNvPr>
          <p:cNvSpPr/>
          <p:nvPr/>
        </p:nvSpPr>
        <p:spPr>
          <a:xfrm>
            <a:off x="346223" y="3711327"/>
            <a:ext cx="471679" cy="437753"/>
          </a:xfrm>
          <a:prstGeom prst="ellipse">
            <a:avLst/>
          </a:prstGeom>
          <a:solidFill>
            <a:srgbClr val="BE9F56"/>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fr-FR" sz="2000" b="1"/>
              <a:t>6</a:t>
            </a:r>
          </a:p>
        </p:txBody>
      </p:sp>
      <p:sp>
        <p:nvSpPr>
          <p:cNvPr id="11" name="Ellipse 10">
            <a:extLst>
              <a:ext uri="{FF2B5EF4-FFF2-40B4-BE49-F238E27FC236}">
                <a16:creationId xmlns:a16="http://schemas.microsoft.com/office/drawing/2014/main" id="{102582A1-71A8-5A0D-2013-2C83D02D1A8B}"/>
              </a:ext>
            </a:extLst>
          </p:cNvPr>
          <p:cNvSpPr/>
          <p:nvPr/>
        </p:nvSpPr>
        <p:spPr>
          <a:xfrm>
            <a:off x="346223" y="4287391"/>
            <a:ext cx="471679" cy="437753"/>
          </a:xfrm>
          <a:prstGeom prst="ellipse">
            <a:avLst/>
          </a:prstGeom>
          <a:solidFill>
            <a:srgbClr val="BE9F56"/>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fr-FR" sz="2000" b="1"/>
              <a:t>7</a:t>
            </a:r>
          </a:p>
        </p:txBody>
      </p:sp>
      <p:sp>
        <p:nvSpPr>
          <p:cNvPr id="12" name="Ellipse 11">
            <a:extLst>
              <a:ext uri="{FF2B5EF4-FFF2-40B4-BE49-F238E27FC236}">
                <a16:creationId xmlns:a16="http://schemas.microsoft.com/office/drawing/2014/main" id="{6421D6F5-B91D-C51E-D6D3-1CBFC7D7B087}"/>
              </a:ext>
            </a:extLst>
          </p:cNvPr>
          <p:cNvSpPr/>
          <p:nvPr/>
        </p:nvSpPr>
        <p:spPr>
          <a:xfrm>
            <a:off x="355904" y="5234186"/>
            <a:ext cx="471679" cy="437753"/>
          </a:xfrm>
          <a:prstGeom prst="ellipse">
            <a:avLst/>
          </a:prstGeom>
          <a:solidFill>
            <a:srgbClr val="BE9F56"/>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fr-FR" sz="2000" b="1"/>
              <a:t>8</a:t>
            </a:r>
          </a:p>
        </p:txBody>
      </p:sp>
    </p:spTree>
    <p:extLst>
      <p:ext uri="{BB962C8B-B14F-4D97-AF65-F5344CB8AC3E}">
        <p14:creationId xmlns:p14="http://schemas.microsoft.com/office/powerpoint/2010/main" val="678899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D44D3-ACEB-4A15-780B-AAEF4AD1C61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E655686-0F8C-CF45-765C-AC34607C4DE4}"/>
              </a:ext>
            </a:extLst>
          </p:cNvPr>
          <p:cNvSpPr/>
          <p:nvPr/>
        </p:nvSpPr>
        <p:spPr>
          <a:xfrm>
            <a:off x="144463" y="90488"/>
            <a:ext cx="8928100" cy="661828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Rectangle 21">
            <a:extLst>
              <a:ext uri="{FF2B5EF4-FFF2-40B4-BE49-F238E27FC236}">
                <a16:creationId xmlns:a16="http://schemas.microsoft.com/office/drawing/2014/main" id="{9C067ED9-737C-5DDB-DCC2-676677CB1D0D}"/>
              </a:ext>
            </a:extLst>
          </p:cNvPr>
          <p:cNvSpPr/>
          <p:nvPr/>
        </p:nvSpPr>
        <p:spPr>
          <a:xfrm>
            <a:off x="395288" y="3106738"/>
            <a:ext cx="3132137" cy="330200"/>
          </a:xfrm>
          <a:prstGeom prst="rect">
            <a:avLst/>
          </a:prstGeom>
        </p:spPr>
        <p:txBody>
          <a:bodyPr>
            <a:spAutoFit/>
          </a:bodyPr>
          <a:lstStyle/>
          <a:p>
            <a:pPr eaLnBrk="1" fontAlgn="auto" hangingPunct="1">
              <a:lnSpc>
                <a:spcPct val="115000"/>
              </a:lnSpc>
              <a:spcBef>
                <a:spcPts val="0"/>
              </a:spcBef>
              <a:spcAft>
                <a:spcPts val="0"/>
              </a:spcAft>
              <a:defRPr/>
            </a:pPr>
            <a:r>
              <a:rPr lang="fr-FR" sz="1350" b="1">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rPr>
              <a:t> </a:t>
            </a:r>
            <a:endParaRPr lang="fr-FR" sz="1350">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endParaRPr>
          </a:p>
        </p:txBody>
      </p:sp>
      <p:sp>
        <p:nvSpPr>
          <p:cNvPr id="4" name="Rectangle : avec coins arrondis en haut 3">
            <a:extLst>
              <a:ext uri="{FF2B5EF4-FFF2-40B4-BE49-F238E27FC236}">
                <a16:creationId xmlns:a16="http://schemas.microsoft.com/office/drawing/2014/main" id="{6EB8ACA5-4A93-EC38-20F0-B4CD6E0573D7}"/>
              </a:ext>
            </a:extLst>
          </p:cNvPr>
          <p:cNvSpPr/>
          <p:nvPr/>
        </p:nvSpPr>
        <p:spPr>
          <a:xfrm>
            <a:off x="98425" y="127000"/>
            <a:ext cx="8928100" cy="746125"/>
          </a:xfrm>
          <a:prstGeom prst="round2Same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E9F56"/>
              </a:solidFill>
            </a:endParaRPr>
          </a:p>
        </p:txBody>
      </p:sp>
      <p:sp>
        <p:nvSpPr>
          <p:cNvPr id="21509" name="Rectangle 1">
            <a:extLst>
              <a:ext uri="{FF2B5EF4-FFF2-40B4-BE49-F238E27FC236}">
                <a16:creationId xmlns:a16="http://schemas.microsoft.com/office/drawing/2014/main" id="{70DFBDCA-1000-E17B-A8D8-5D235B26F8C4}"/>
              </a:ext>
            </a:extLst>
          </p:cNvPr>
          <p:cNvSpPr>
            <a:spLocks noChangeArrowheads="1"/>
          </p:cNvSpPr>
          <p:nvPr/>
        </p:nvSpPr>
        <p:spPr bwMode="auto">
          <a:xfrm>
            <a:off x="107950" y="2730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dirty="0">
                <a:solidFill>
                  <a:schemeClr val="bg1"/>
                </a:solidFill>
                <a:latin typeface="Brandon Grotesque Bold" panose="020B0803020203060202" pitchFamily="34" charset="0"/>
                <a:cs typeface="Times New Roman" panose="02020603050405020304" pitchFamily="18" charset="0"/>
              </a:rPr>
              <a:t>7 – Evènementiel Grand Public 2025</a:t>
            </a:r>
            <a:endParaRPr lang="fr-FR" altLang="fr-FR" sz="2400" b="1" dirty="0">
              <a:solidFill>
                <a:schemeClr val="bg1"/>
              </a:solidFill>
              <a:latin typeface="Brandon Grotesque Bold" panose="020B0803020203060202" pitchFamily="34" charset="0"/>
            </a:endParaRPr>
          </a:p>
        </p:txBody>
      </p:sp>
      <p:pic>
        <p:nvPicPr>
          <p:cNvPr id="21510" name="Image 7">
            <a:extLst>
              <a:ext uri="{FF2B5EF4-FFF2-40B4-BE49-F238E27FC236}">
                <a16:creationId xmlns:a16="http://schemas.microsoft.com/office/drawing/2014/main" id="{AA485D38-CF47-BB82-164A-1770A2037CF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7010" t="11089" r="17021" b="11929"/>
          <a:stretch>
            <a:fillRect/>
          </a:stretch>
        </p:blipFill>
        <p:spPr bwMode="auto">
          <a:xfrm>
            <a:off x="7850188" y="5878513"/>
            <a:ext cx="6985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Rectangle 33">
            <a:extLst>
              <a:ext uri="{FF2B5EF4-FFF2-40B4-BE49-F238E27FC236}">
                <a16:creationId xmlns:a16="http://schemas.microsoft.com/office/drawing/2014/main" id="{A5D822FA-260B-8FC1-2A55-7EF06E00F406}"/>
              </a:ext>
            </a:extLst>
          </p:cNvPr>
          <p:cNvSpPr>
            <a:spLocks noChangeArrowheads="1"/>
          </p:cNvSpPr>
          <p:nvPr/>
        </p:nvSpPr>
        <p:spPr bwMode="auto">
          <a:xfrm>
            <a:off x="2491677" y="951964"/>
            <a:ext cx="4233671" cy="391597"/>
          </a:xfrm>
          <a:prstGeom prst="roundRect">
            <a:avLst>
              <a:gd name="adj" fmla="val 16667"/>
            </a:avLst>
          </a:pr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algn="ctr" eaLnBrk="1" hangingPunct="1">
              <a:spcBef>
                <a:spcPct val="0"/>
              </a:spcBef>
              <a:buFontTx/>
              <a:buNone/>
            </a:pPr>
            <a:r>
              <a:rPr lang="fr-FR" altLang="fr-FR" sz="1700" b="1" dirty="0">
                <a:solidFill>
                  <a:schemeClr val="bg1"/>
                </a:solidFill>
                <a:latin typeface="VAG Rounded Std" pitchFamily="34" charset="0"/>
                <a:cs typeface="Times New Roman" panose="02020603050405020304" pitchFamily="18" charset="0"/>
              </a:rPr>
              <a:t>Soirée 40 ans / Lancement Eté en Corbières</a:t>
            </a:r>
          </a:p>
        </p:txBody>
      </p:sp>
      <p:sp>
        <p:nvSpPr>
          <p:cNvPr id="5" name="ZoneTexte 4">
            <a:extLst>
              <a:ext uri="{FF2B5EF4-FFF2-40B4-BE49-F238E27FC236}">
                <a16:creationId xmlns:a16="http://schemas.microsoft.com/office/drawing/2014/main" id="{DDEF595F-3584-AAC5-C75F-E19FC10485D7}"/>
              </a:ext>
            </a:extLst>
          </p:cNvPr>
          <p:cNvSpPr txBox="1"/>
          <p:nvPr/>
        </p:nvSpPr>
        <p:spPr>
          <a:xfrm>
            <a:off x="323850" y="1366838"/>
            <a:ext cx="8702675" cy="4216539"/>
          </a:xfrm>
          <a:prstGeom prst="rect">
            <a:avLst/>
          </a:prstGeom>
          <a:noFill/>
        </p:spPr>
        <p:txBody>
          <a:bodyPr>
            <a:spAutoFit/>
          </a:bodyPr>
          <a:lstStyle/>
          <a:p>
            <a:pPr>
              <a:defRPr/>
            </a:pPr>
            <a:r>
              <a:rPr lang="fr-FR" sz="1400" b="1" u="sng" dirty="0">
                <a:solidFill>
                  <a:srgbClr val="BE9F56"/>
                </a:solidFill>
                <a:latin typeface="+mn-lt"/>
              </a:rPr>
              <a:t>Objectifs : </a:t>
            </a:r>
            <a:endParaRPr lang="fr-FR" sz="1400" dirty="0">
              <a:solidFill>
                <a:srgbClr val="040C28"/>
              </a:solidFill>
              <a:latin typeface="+mn-lt"/>
            </a:endParaRPr>
          </a:p>
          <a:p>
            <a:pPr marL="285750" indent="-285750">
              <a:buFont typeface="Arial" panose="020B0604020202020204" pitchFamily="34" charset="0"/>
              <a:buChar char="•"/>
              <a:defRPr/>
            </a:pPr>
            <a:r>
              <a:rPr lang="fr-FR" sz="1400" dirty="0">
                <a:solidFill>
                  <a:srgbClr val="040C28"/>
                </a:solidFill>
                <a:latin typeface="+mn-lt"/>
              </a:rPr>
              <a:t>Moment de fête et de partage à l’occasion des 40 ans de l’appellation</a:t>
            </a:r>
          </a:p>
          <a:p>
            <a:pPr marL="285750" indent="-285750">
              <a:buFont typeface="Arial" panose="020B0604020202020204" pitchFamily="34" charset="0"/>
              <a:buChar char="•"/>
              <a:defRPr/>
            </a:pPr>
            <a:r>
              <a:rPr lang="fr-FR" sz="1400" dirty="0">
                <a:solidFill>
                  <a:srgbClr val="040C28"/>
                </a:solidFill>
                <a:latin typeface="+mn-lt"/>
              </a:rPr>
              <a:t>Dynamiser l’image des vins de Corbières auprès de consommateurs locaux</a:t>
            </a:r>
          </a:p>
          <a:p>
            <a:pPr marL="285750" indent="-285750">
              <a:buFont typeface="Arial" panose="020B0604020202020204" pitchFamily="34" charset="0"/>
              <a:buChar char="•"/>
              <a:defRPr/>
            </a:pPr>
            <a:r>
              <a:rPr lang="fr-FR" sz="1400" dirty="0">
                <a:solidFill>
                  <a:srgbClr val="040C28"/>
                </a:solidFill>
                <a:latin typeface="+mn-lt"/>
              </a:rPr>
              <a:t>Informer les consommateurs grâce à des contacts directs vignerons</a:t>
            </a:r>
          </a:p>
          <a:p>
            <a:pPr>
              <a:defRPr/>
            </a:pPr>
            <a:endParaRPr lang="fr-FR" sz="1400" dirty="0">
              <a:solidFill>
                <a:srgbClr val="040C28"/>
              </a:solidFill>
              <a:latin typeface="+mn-lt"/>
            </a:endParaRPr>
          </a:p>
          <a:p>
            <a:pPr>
              <a:defRPr/>
            </a:pPr>
            <a:r>
              <a:rPr lang="fr-FR" sz="1400" b="1" u="sng" dirty="0">
                <a:solidFill>
                  <a:srgbClr val="BE9F56"/>
                </a:solidFill>
                <a:latin typeface="+mn-lt"/>
              </a:rPr>
              <a:t>Cibles :</a:t>
            </a:r>
            <a:r>
              <a:rPr lang="fr-FR" sz="1400" b="1" dirty="0">
                <a:solidFill>
                  <a:srgbClr val="BE9F56"/>
                </a:solidFill>
                <a:latin typeface="+mn-lt"/>
              </a:rPr>
              <a:t> </a:t>
            </a:r>
            <a:r>
              <a:rPr lang="fr-FR" sz="1400" dirty="0">
                <a:solidFill>
                  <a:srgbClr val="040C28"/>
                </a:solidFill>
                <a:latin typeface="+mn-lt"/>
              </a:rPr>
              <a:t>Consommateurs</a:t>
            </a:r>
          </a:p>
          <a:p>
            <a:pPr>
              <a:defRPr/>
            </a:pPr>
            <a:endParaRPr lang="fr-FR" sz="1400" b="1" u="sng" dirty="0">
              <a:solidFill>
                <a:srgbClr val="BE9F56"/>
              </a:solidFill>
              <a:latin typeface="+mn-lt"/>
            </a:endParaRPr>
          </a:p>
          <a:p>
            <a:pPr>
              <a:defRPr/>
            </a:pPr>
            <a:r>
              <a:rPr lang="fr-FR" sz="1400" b="1" u="sng" dirty="0">
                <a:solidFill>
                  <a:srgbClr val="BE9F56"/>
                </a:solidFill>
                <a:latin typeface="+mn-lt"/>
              </a:rPr>
              <a:t>Quand ? Où ? </a:t>
            </a:r>
          </a:p>
          <a:p>
            <a:pPr marL="285750" indent="-285750">
              <a:buFont typeface="Arial" panose="020B0604020202020204" pitchFamily="34" charset="0"/>
              <a:buChar char="•"/>
              <a:defRPr/>
            </a:pPr>
            <a:r>
              <a:rPr lang="fr-FR" sz="1400" dirty="0">
                <a:solidFill>
                  <a:srgbClr val="040C28"/>
                </a:solidFill>
                <a:latin typeface="+mn-lt"/>
              </a:rPr>
              <a:t>27 juin au Château de Boutenac</a:t>
            </a:r>
            <a:endParaRPr lang="fr-FR" sz="1400" i="1" dirty="0">
              <a:solidFill>
                <a:schemeClr val="tx1">
                  <a:lumMod val="50000"/>
                  <a:lumOff val="50000"/>
                </a:schemeClr>
              </a:solidFill>
              <a:latin typeface="+mn-lt"/>
            </a:endParaRPr>
          </a:p>
          <a:p>
            <a:pPr>
              <a:defRPr/>
            </a:pPr>
            <a:endParaRPr lang="fr-FR" sz="1600" i="1" dirty="0">
              <a:solidFill>
                <a:schemeClr val="tx1">
                  <a:lumMod val="50000"/>
                  <a:lumOff val="50000"/>
                </a:schemeClr>
              </a:solidFill>
              <a:latin typeface="+mn-lt"/>
            </a:endParaRPr>
          </a:p>
          <a:p>
            <a:pPr>
              <a:defRPr/>
            </a:pPr>
            <a:r>
              <a:rPr lang="fr-FR" sz="1400" b="1" u="sng" dirty="0">
                <a:solidFill>
                  <a:srgbClr val="BE9F56"/>
                </a:solidFill>
                <a:latin typeface="+mn-lt"/>
              </a:rPr>
              <a:t>Déroulé : </a:t>
            </a:r>
          </a:p>
          <a:p>
            <a:pPr algn="just">
              <a:defRPr/>
            </a:pPr>
            <a:r>
              <a:rPr lang="fr-FR" sz="1400" dirty="0">
                <a:solidFill>
                  <a:srgbClr val="040C28"/>
                </a:solidFill>
                <a:latin typeface="+mn-lt"/>
              </a:rPr>
              <a:t>40 vignerons présents. 1 barrique par vigneron le long de l’allée et dans la cour d’honneur. </a:t>
            </a:r>
          </a:p>
          <a:p>
            <a:pPr algn="just">
              <a:defRPr/>
            </a:pPr>
            <a:r>
              <a:rPr lang="fr-FR" sz="1400" dirty="0">
                <a:solidFill>
                  <a:srgbClr val="040C28"/>
                </a:solidFill>
                <a:latin typeface="+mn-lt"/>
              </a:rPr>
              <a:t>Ticket d’entrée incluant 1 verre en verre et 3 consommations. </a:t>
            </a:r>
          </a:p>
          <a:p>
            <a:pPr algn="just">
              <a:defRPr/>
            </a:pPr>
            <a:r>
              <a:rPr lang="fr-FR" sz="1400" dirty="0">
                <a:solidFill>
                  <a:srgbClr val="040C28"/>
                </a:solidFill>
                <a:latin typeface="+mn-lt"/>
              </a:rPr>
              <a:t>5 foodtrucks et 2 groupes de musique (1 déambulatoire et 1 fixe)</a:t>
            </a:r>
          </a:p>
          <a:p>
            <a:pPr algn="just">
              <a:defRPr/>
            </a:pPr>
            <a:r>
              <a:rPr lang="fr-FR" sz="1400" dirty="0">
                <a:solidFill>
                  <a:srgbClr val="040C28"/>
                </a:solidFill>
                <a:latin typeface="+mn-lt"/>
              </a:rPr>
              <a:t>Ambiance guinguette (lumière)</a:t>
            </a:r>
          </a:p>
          <a:p>
            <a:pPr>
              <a:defRPr/>
            </a:pPr>
            <a:endParaRPr lang="fr-FR" sz="1400" b="1" u="sng" dirty="0">
              <a:solidFill>
                <a:srgbClr val="BE9F56"/>
              </a:solidFill>
              <a:latin typeface="+mn-lt"/>
            </a:endParaRPr>
          </a:p>
          <a:p>
            <a:pPr>
              <a:defRPr/>
            </a:pPr>
            <a:r>
              <a:rPr lang="fr-FR" sz="1400" b="1" u="sng" dirty="0">
                <a:solidFill>
                  <a:srgbClr val="BE9F56"/>
                </a:solidFill>
                <a:latin typeface="+mn-lt"/>
              </a:rPr>
              <a:t>Rétroplanning :</a:t>
            </a:r>
            <a:r>
              <a:rPr lang="fr-FR" sz="1400" b="1" dirty="0">
                <a:solidFill>
                  <a:srgbClr val="BE9F56"/>
                </a:solidFill>
                <a:latin typeface="+mn-lt"/>
              </a:rPr>
              <a:t> </a:t>
            </a:r>
            <a:r>
              <a:rPr lang="fr-FR" sz="1400" dirty="0">
                <a:solidFill>
                  <a:srgbClr val="040C28"/>
                </a:solidFill>
                <a:latin typeface="+mn-lt"/>
              </a:rPr>
              <a:t>inscriptions en avril / début mai. </a:t>
            </a:r>
          </a:p>
          <a:p>
            <a:pPr>
              <a:defRPr/>
            </a:pPr>
            <a:endParaRPr lang="fr-FR" sz="1400" dirty="0">
              <a:solidFill>
                <a:srgbClr val="040C28"/>
              </a:solidFill>
              <a:latin typeface="+mn-lt"/>
            </a:endParaRPr>
          </a:p>
          <a:p>
            <a:pPr>
              <a:defRPr/>
            </a:pPr>
            <a:endParaRPr lang="fr-FR" sz="1400" dirty="0">
              <a:solidFill>
                <a:srgbClr val="040C28"/>
              </a:solidFill>
              <a:latin typeface="+mn-lt"/>
            </a:endParaRPr>
          </a:p>
        </p:txBody>
      </p:sp>
    </p:spTree>
    <p:extLst>
      <p:ext uri="{BB962C8B-B14F-4D97-AF65-F5344CB8AC3E}">
        <p14:creationId xmlns:p14="http://schemas.microsoft.com/office/powerpoint/2010/main" val="2296507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48307A-E37F-00E1-D89C-660487A388F1}"/>
              </a:ext>
            </a:extLst>
          </p:cNvPr>
          <p:cNvSpPr/>
          <p:nvPr/>
        </p:nvSpPr>
        <p:spPr>
          <a:xfrm>
            <a:off x="144463" y="90488"/>
            <a:ext cx="8928100" cy="661828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Rectangle 21">
            <a:extLst>
              <a:ext uri="{FF2B5EF4-FFF2-40B4-BE49-F238E27FC236}">
                <a16:creationId xmlns:a16="http://schemas.microsoft.com/office/drawing/2014/main" id="{47BF77A2-8BCE-49ED-C0EB-16D0C9498E28}"/>
              </a:ext>
            </a:extLst>
          </p:cNvPr>
          <p:cNvSpPr/>
          <p:nvPr/>
        </p:nvSpPr>
        <p:spPr>
          <a:xfrm>
            <a:off x="395288" y="3106738"/>
            <a:ext cx="3132137" cy="330200"/>
          </a:xfrm>
          <a:prstGeom prst="rect">
            <a:avLst/>
          </a:prstGeom>
        </p:spPr>
        <p:txBody>
          <a:bodyPr>
            <a:spAutoFit/>
          </a:bodyPr>
          <a:lstStyle/>
          <a:p>
            <a:pPr eaLnBrk="1" fontAlgn="auto" hangingPunct="1">
              <a:lnSpc>
                <a:spcPct val="115000"/>
              </a:lnSpc>
              <a:spcBef>
                <a:spcPts val="0"/>
              </a:spcBef>
              <a:spcAft>
                <a:spcPts val="0"/>
              </a:spcAft>
              <a:defRPr/>
            </a:pPr>
            <a:r>
              <a:rPr lang="fr-FR" sz="1350" b="1">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rPr>
              <a:t> </a:t>
            </a:r>
            <a:endParaRPr lang="fr-FR" sz="1350">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endParaRPr>
          </a:p>
        </p:txBody>
      </p:sp>
      <p:sp>
        <p:nvSpPr>
          <p:cNvPr id="4" name="Rectangle : avec coins arrondis en haut 3">
            <a:extLst>
              <a:ext uri="{FF2B5EF4-FFF2-40B4-BE49-F238E27FC236}">
                <a16:creationId xmlns:a16="http://schemas.microsoft.com/office/drawing/2014/main" id="{5C02EDD2-699A-4444-5D60-04EA6912A549}"/>
              </a:ext>
            </a:extLst>
          </p:cNvPr>
          <p:cNvSpPr/>
          <p:nvPr/>
        </p:nvSpPr>
        <p:spPr>
          <a:xfrm>
            <a:off x="98425" y="127000"/>
            <a:ext cx="8928100" cy="746125"/>
          </a:xfrm>
          <a:prstGeom prst="round2Same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E9F56"/>
              </a:solidFill>
            </a:endParaRPr>
          </a:p>
        </p:txBody>
      </p:sp>
      <p:sp>
        <p:nvSpPr>
          <p:cNvPr id="22533" name="Rectangle 1">
            <a:extLst>
              <a:ext uri="{FF2B5EF4-FFF2-40B4-BE49-F238E27FC236}">
                <a16:creationId xmlns:a16="http://schemas.microsoft.com/office/drawing/2014/main" id="{777ECEE0-DCE1-4C05-0F9D-01B630A96919}"/>
              </a:ext>
            </a:extLst>
          </p:cNvPr>
          <p:cNvSpPr>
            <a:spLocks noChangeArrowheads="1"/>
          </p:cNvSpPr>
          <p:nvPr/>
        </p:nvSpPr>
        <p:spPr bwMode="auto">
          <a:xfrm>
            <a:off x="107950" y="2730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dirty="0">
                <a:solidFill>
                  <a:schemeClr val="bg1"/>
                </a:solidFill>
                <a:latin typeface="Brandon Grotesque Bold" panose="020B0803020203060202" pitchFamily="34" charset="0"/>
                <a:cs typeface="Times New Roman" panose="02020603050405020304" pitchFamily="18" charset="0"/>
              </a:rPr>
              <a:t>7 – Evènementiel Grand Public 2025</a:t>
            </a:r>
            <a:endParaRPr lang="fr-FR" altLang="fr-FR" sz="2400" b="1" dirty="0">
              <a:solidFill>
                <a:schemeClr val="bg1"/>
              </a:solidFill>
              <a:latin typeface="Brandon Grotesque Bold" panose="020B0803020203060202" pitchFamily="34" charset="0"/>
            </a:endParaRPr>
          </a:p>
        </p:txBody>
      </p:sp>
      <p:sp>
        <p:nvSpPr>
          <p:cNvPr id="22535" name="Rectangle 33">
            <a:extLst>
              <a:ext uri="{FF2B5EF4-FFF2-40B4-BE49-F238E27FC236}">
                <a16:creationId xmlns:a16="http://schemas.microsoft.com/office/drawing/2014/main" id="{E660962E-6BBC-BCDD-C2DC-F6AE2B3B5FD2}"/>
              </a:ext>
            </a:extLst>
          </p:cNvPr>
          <p:cNvSpPr>
            <a:spLocks noChangeArrowheads="1"/>
          </p:cNvSpPr>
          <p:nvPr/>
        </p:nvSpPr>
        <p:spPr bwMode="auto">
          <a:xfrm>
            <a:off x="2582863" y="923925"/>
            <a:ext cx="3959225" cy="392113"/>
          </a:xfrm>
          <a:prstGeom prst="roundRect">
            <a:avLst>
              <a:gd name="adj" fmla="val 16667"/>
            </a:avLst>
          </a:pr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algn="ctr" eaLnBrk="1" hangingPunct="1">
              <a:spcBef>
                <a:spcPct val="0"/>
              </a:spcBef>
              <a:buFontTx/>
              <a:buNone/>
            </a:pPr>
            <a:r>
              <a:rPr lang="fr-FR" altLang="fr-FR" sz="1700" b="1">
                <a:solidFill>
                  <a:schemeClr val="bg1"/>
                </a:solidFill>
                <a:latin typeface="VAG Rounded Std" pitchFamily="34" charset="0"/>
                <a:cs typeface="Times New Roman" panose="02020603050405020304" pitchFamily="18" charset="0"/>
              </a:rPr>
              <a:t>Corbières en Fête</a:t>
            </a:r>
          </a:p>
        </p:txBody>
      </p:sp>
      <p:sp>
        <p:nvSpPr>
          <p:cNvPr id="5" name="ZoneTexte 4">
            <a:extLst>
              <a:ext uri="{FF2B5EF4-FFF2-40B4-BE49-F238E27FC236}">
                <a16:creationId xmlns:a16="http://schemas.microsoft.com/office/drawing/2014/main" id="{E0FE1B49-E2FE-8358-A6C9-986132B25E67}"/>
              </a:ext>
            </a:extLst>
          </p:cNvPr>
          <p:cNvSpPr txBox="1"/>
          <p:nvPr/>
        </p:nvSpPr>
        <p:spPr>
          <a:xfrm>
            <a:off x="274628" y="3786673"/>
            <a:ext cx="8619192" cy="2272417"/>
          </a:xfrm>
          <a:prstGeom prst="rect">
            <a:avLst/>
          </a:prstGeom>
          <a:noFill/>
        </p:spPr>
        <p:txBody>
          <a:bodyPr wrap="square" lIns="91440" tIns="45720" rIns="91440" bIns="45720" anchor="t">
            <a:spAutoFit/>
          </a:bodyPr>
          <a:lstStyle/>
          <a:p>
            <a:pPr>
              <a:defRPr/>
            </a:pPr>
            <a:r>
              <a:rPr lang="fr-FR" sz="1400" b="1" u="sng" dirty="0">
                <a:solidFill>
                  <a:srgbClr val="BE9F56"/>
                </a:solidFill>
                <a:latin typeface="+mn-lt"/>
              </a:rPr>
              <a:t>Déroulé :</a:t>
            </a:r>
            <a:r>
              <a:rPr lang="fr-FR" sz="1400" b="1" dirty="0">
                <a:solidFill>
                  <a:srgbClr val="BE9F56"/>
                </a:solidFill>
                <a:latin typeface="+mn-lt"/>
              </a:rPr>
              <a:t> </a:t>
            </a:r>
            <a:endParaRPr lang="en-US" dirty="0"/>
          </a:p>
          <a:p>
            <a:pPr marL="342900" indent="-342900" algn="just">
              <a:spcAft>
                <a:spcPts val="120"/>
              </a:spcAft>
              <a:buFont typeface="Symbol" panose="05050102010706020507" pitchFamily="18" charset="2"/>
              <a:buChar char=""/>
              <a:defRPr/>
            </a:pPr>
            <a:r>
              <a:rPr lang="fr-FR" sz="1400" dirty="0">
                <a:solidFill>
                  <a:srgbClr val="000000"/>
                </a:solidFill>
                <a:latin typeface="Calibri"/>
                <a:ea typeface="Times New Roman" panose="02020603050405020304" pitchFamily="18" charset="0"/>
                <a:cs typeface="Helvetica"/>
              </a:rPr>
              <a:t>Des espaces dégustation (chapiteaux) seront disposés sur le Cours de la République et le boulevard Marx Dormoy + des animations musicales déambulatoires</a:t>
            </a:r>
            <a:endParaRPr lang="fr-FR" sz="1400" dirty="0">
              <a:solidFill>
                <a:srgbClr val="000000"/>
              </a:solidFill>
              <a:latin typeface="Times New Roman"/>
              <a:ea typeface="Times New Roman" panose="02020603050405020304" pitchFamily="18" charset="0"/>
              <a:cs typeface="Times New Roman"/>
            </a:endParaRPr>
          </a:p>
          <a:p>
            <a:pPr marL="342900" indent="-342900" algn="just">
              <a:spcAft>
                <a:spcPts val="120"/>
              </a:spcAft>
              <a:buFont typeface="Symbol" panose="05050102010706020507" pitchFamily="18" charset="2"/>
              <a:buChar char=""/>
              <a:defRPr/>
            </a:pPr>
            <a:r>
              <a:rPr lang="fr-FR" sz="1400" dirty="0">
                <a:solidFill>
                  <a:srgbClr val="000000"/>
                </a:solidFill>
                <a:ea typeface="Times New Roman" panose="02020603050405020304" pitchFamily="18" charset="0"/>
                <a:cs typeface="Helvetica" panose="020B0604020202020204" pitchFamily="34" charset="0"/>
              </a:rPr>
              <a:t>Plusieurs espaces de restauration accompagnant la dégustation (foodtruck et commerçants sur place) </a:t>
            </a:r>
            <a:endParaRPr lang="fr-FR" sz="1400" dirty="0">
              <a:solidFill>
                <a:srgbClr val="000000"/>
              </a:solidFill>
              <a:latin typeface="Times New Roman" panose="02020603050405020304" pitchFamily="18" charset="0"/>
              <a:ea typeface="Times New Roman" panose="02020603050405020304" pitchFamily="18" charset="0"/>
            </a:endParaRPr>
          </a:p>
          <a:p>
            <a:pPr marL="342900" indent="-342900" algn="just">
              <a:buFont typeface="Symbol" panose="05050102010706020507" pitchFamily="18" charset="2"/>
              <a:buChar char=""/>
              <a:defRPr/>
            </a:pPr>
            <a:r>
              <a:rPr lang="fr-FR" sz="1400" dirty="0">
                <a:solidFill>
                  <a:srgbClr val="000000"/>
                </a:solidFill>
                <a:latin typeface="Calibri"/>
                <a:ea typeface="Times New Roman" panose="02020603050405020304" pitchFamily="18" charset="0"/>
                <a:cs typeface="Helvetica"/>
              </a:rPr>
              <a:t>Vente de verres et tickets dégustation : en 2025 7€ le verre en plexi + 4 consommations. Pas de consigne cette année. </a:t>
            </a:r>
            <a:endParaRPr lang="fr-FR" sz="1400" dirty="0">
              <a:latin typeface="Times New Roman" panose="02020603050405020304" pitchFamily="18" charset="0"/>
              <a:ea typeface="Times New Roman" panose="02020603050405020304" pitchFamily="18" charset="0"/>
            </a:endParaRPr>
          </a:p>
          <a:p>
            <a:pPr>
              <a:defRPr/>
            </a:pPr>
            <a:endParaRPr lang="fr-FR" sz="1400" b="1" u="sng" dirty="0">
              <a:solidFill>
                <a:srgbClr val="BE9F56"/>
              </a:solidFill>
              <a:latin typeface="+mn-lt"/>
            </a:endParaRPr>
          </a:p>
          <a:p>
            <a:pPr>
              <a:defRPr/>
            </a:pPr>
            <a:r>
              <a:rPr lang="fr-FR" sz="1400" b="1" u="sng" dirty="0">
                <a:solidFill>
                  <a:srgbClr val="BE9F56"/>
                </a:solidFill>
                <a:latin typeface="+mn-lt"/>
              </a:rPr>
              <a:t>Rétroplanning : </a:t>
            </a:r>
          </a:p>
          <a:p>
            <a:pPr>
              <a:defRPr/>
            </a:pPr>
            <a:r>
              <a:rPr lang="fr-FR" sz="1400" b="1" dirty="0">
                <a:solidFill>
                  <a:srgbClr val="6B7685"/>
                </a:solidFill>
                <a:latin typeface="+mn-lt"/>
              </a:rPr>
              <a:t>Envoi du formulaire d’inscription mi-avril. Dead line inscription début mai. </a:t>
            </a:r>
            <a:endParaRPr lang="fr-FR" sz="1400" b="1" dirty="0">
              <a:solidFill>
                <a:srgbClr val="6B7685"/>
              </a:solidFill>
              <a:latin typeface="+mn-lt"/>
              <a:cs typeface="Calibri"/>
            </a:endParaRPr>
          </a:p>
          <a:p>
            <a:pPr>
              <a:defRPr/>
            </a:pPr>
            <a:r>
              <a:rPr lang="fr-FR" sz="1400" b="1" dirty="0">
                <a:solidFill>
                  <a:srgbClr val="6B7685"/>
                </a:solidFill>
                <a:latin typeface="+mn-lt"/>
              </a:rPr>
              <a:t>Maximum 50 vignerons. </a:t>
            </a:r>
            <a:endParaRPr lang="fr-FR" sz="1400" dirty="0">
              <a:solidFill>
                <a:srgbClr val="040C28"/>
              </a:solidFill>
              <a:latin typeface="+mn-lt"/>
            </a:endParaRPr>
          </a:p>
        </p:txBody>
      </p:sp>
      <p:pic>
        <p:nvPicPr>
          <p:cNvPr id="6" name="Picture 5" descr="A person and person in a room&#10;&#10;Description générée automatiquement">
            <a:extLst>
              <a:ext uri="{FF2B5EF4-FFF2-40B4-BE49-F238E27FC236}">
                <a16:creationId xmlns:a16="http://schemas.microsoft.com/office/drawing/2014/main" id="{9B95AAF3-DC1C-92C2-6058-221BC966ABC9}"/>
              </a:ext>
            </a:extLst>
          </p:cNvPr>
          <p:cNvPicPr>
            <a:picLocks noChangeAspect="1"/>
          </p:cNvPicPr>
          <p:nvPr/>
        </p:nvPicPr>
        <p:blipFill rotWithShape="1">
          <a:blip r:embed="rId2"/>
          <a:srcRect l="70845" r="-292" b="-345"/>
          <a:stretch/>
        </p:blipFill>
        <p:spPr>
          <a:xfrm>
            <a:off x="6702264" y="1019175"/>
            <a:ext cx="2094829" cy="3039422"/>
          </a:xfrm>
          <a:prstGeom prst="rect">
            <a:avLst/>
          </a:prstGeom>
        </p:spPr>
      </p:pic>
      <p:sp>
        <p:nvSpPr>
          <p:cNvPr id="7" name="ZoneTexte 4">
            <a:extLst>
              <a:ext uri="{FF2B5EF4-FFF2-40B4-BE49-F238E27FC236}">
                <a16:creationId xmlns:a16="http://schemas.microsoft.com/office/drawing/2014/main" id="{B1FDF944-A3E6-990C-6CF0-1EB007577D33}"/>
              </a:ext>
            </a:extLst>
          </p:cNvPr>
          <p:cNvSpPr txBox="1"/>
          <p:nvPr/>
        </p:nvSpPr>
        <p:spPr>
          <a:xfrm>
            <a:off x="250180" y="1317304"/>
            <a:ext cx="6306976" cy="2475037"/>
          </a:xfrm>
          <a:prstGeom prst="rect">
            <a:avLst/>
          </a:prstGeom>
          <a:noFill/>
        </p:spPr>
        <p:txBody>
          <a:bodyPr wrap="square" lIns="91440" tIns="45720" rIns="91440" bIns="45720" anchor="t">
            <a:spAutoFit/>
          </a:bodyPr>
          <a:lstStyle/>
          <a:p>
            <a:pPr>
              <a:defRPr/>
            </a:pPr>
            <a:r>
              <a:rPr lang="fr-FR" sz="1400" b="1" u="sng" dirty="0">
                <a:solidFill>
                  <a:srgbClr val="BE9F56"/>
                </a:solidFill>
                <a:latin typeface="+mn-lt"/>
              </a:rPr>
              <a:t>Objectifs : </a:t>
            </a:r>
            <a:endParaRPr lang="fr-FR" sz="1400" dirty="0">
              <a:solidFill>
                <a:srgbClr val="040C28"/>
              </a:solidFill>
              <a:latin typeface="+mn-lt"/>
            </a:endParaRPr>
          </a:p>
          <a:p>
            <a:pPr marL="342900" indent="-342900" algn="just">
              <a:buFont typeface="Symbol" panose="05050102010706020507" pitchFamily="18" charset="2"/>
              <a:buChar char=""/>
              <a:defRPr/>
            </a:pPr>
            <a:r>
              <a:rPr lang="fr-FR" sz="1400" dirty="0">
                <a:solidFill>
                  <a:srgbClr val="000000"/>
                </a:solidFill>
                <a:latin typeface="Calibri"/>
                <a:ea typeface="Times New Roman" panose="02020603050405020304" pitchFamily="18" charset="0"/>
                <a:cs typeface="Helvetica"/>
              </a:rPr>
              <a:t>Mettre en place au cœur de l’Appellation une opération promotionnelle pour le grand public à la découverte de nos vins. </a:t>
            </a:r>
            <a:endParaRPr lang="fr-FR" sz="1400" dirty="0">
              <a:solidFill>
                <a:srgbClr val="000000"/>
              </a:solidFill>
              <a:latin typeface="Times New Roman"/>
              <a:ea typeface="Times New Roman" panose="02020603050405020304" pitchFamily="18" charset="0"/>
            </a:endParaRPr>
          </a:p>
          <a:p>
            <a:pPr marL="342900" indent="-342900" algn="just">
              <a:buFont typeface="Symbol" panose="05050102010706020507" pitchFamily="18" charset="2"/>
              <a:buChar char=""/>
              <a:defRPr/>
            </a:pPr>
            <a:r>
              <a:rPr lang="fr-FR" sz="1400" dirty="0">
                <a:solidFill>
                  <a:srgbClr val="000000"/>
                </a:solidFill>
                <a:latin typeface="Calibri"/>
                <a:ea typeface="Times New Roman" panose="02020603050405020304" pitchFamily="18" charset="0"/>
                <a:cs typeface="Helvetica"/>
              </a:rPr>
              <a:t>Créer un évènement transversal capable de fédérer touristes et population locale, mais aussi cafetiers, restaurateurs, collectivités locales… </a:t>
            </a:r>
            <a:endParaRPr lang="fr-FR" sz="1400" dirty="0">
              <a:solidFill>
                <a:srgbClr val="000000"/>
              </a:solidFill>
              <a:latin typeface="Times New Roman"/>
              <a:ea typeface="Times New Roman" panose="02020603050405020304" pitchFamily="18" charset="0"/>
            </a:endParaRPr>
          </a:p>
          <a:p>
            <a:pPr marL="342900" indent="-342900" algn="just">
              <a:spcAft>
                <a:spcPts val="135"/>
              </a:spcAft>
              <a:buFont typeface="Symbol" panose="05050102010706020507" pitchFamily="18" charset="2"/>
              <a:buChar char=""/>
              <a:defRPr/>
            </a:pPr>
            <a:r>
              <a:rPr lang="fr-FR" sz="1400" dirty="0">
                <a:solidFill>
                  <a:srgbClr val="000000"/>
                </a:solidFill>
                <a:latin typeface="Calibri"/>
                <a:ea typeface="Times New Roman" panose="02020603050405020304" pitchFamily="18" charset="0"/>
                <a:cs typeface="Helvetica"/>
              </a:rPr>
              <a:t>Positionner les vignerons et leurs vins au cœur du dispositif en privilégiant le contact direct avec le public</a:t>
            </a:r>
          </a:p>
          <a:p>
            <a:pPr>
              <a:defRPr/>
            </a:pPr>
            <a:r>
              <a:rPr lang="fr-FR" sz="1400" b="1" u="sng" dirty="0">
                <a:solidFill>
                  <a:srgbClr val="BE9F56"/>
                </a:solidFill>
                <a:latin typeface="+mn-lt"/>
              </a:rPr>
              <a:t>Cibles :</a:t>
            </a:r>
            <a:r>
              <a:rPr lang="fr-FR" sz="1400" b="1" dirty="0">
                <a:solidFill>
                  <a:srgbClr val="BE9F56"/>
                </a:solidFill>
                <a:latin typeface="+mn-lt"/>
              </a:rPr>
              <a:t> </a:t>
            </a:r>
            <a:r>
              <a:rPr lang="fr-FR" sz="1400" dirty="0">
                <a:solidFill>
                  <a:srgbClr val="040C28"/>
                </a:solidFill>
                <a:latin typeface="+mn-lt"/>
              </a:rPr>
              <a:t>Consommateurs</a:t>
            </a:r>
          </a:p>
          <a:p>
            <a:pPr>
              <a:defRPr/>
            </a:pPr>
            <a:endParaRPr lang="fr-FR" sz="1400" b="1" u="sng" dirty="0">
              <a:solidFill>
                <a:srgbClr val="BE9F56"/>
              </a:solidFill>
              <a:latin typeface="+mn-lt"/>
            </a:endParaRPr>
          </a:p>
          <a:p>
            <a:pPr>
              <a:defRPr/>
            </a:pPr>
            <a:r>
              <a:rPr lang="fr-FR" sz="1400" b="1" u="sng" dirty="0">
                <a:solidFill>
                  <a:srgbClr val="BE9F56"/>
                </a:solidFill>
                <a:latin typeface="+mn-lt"/>
              </a:rPr>
              <a:t>Quand ? Où ? </a:t>
            </a:r>
          </a:p>
          <a:p>
            <a:pPr marL="285750" indent="-285750">
              <a:buFont typeface="Arial" panose="020B0604020202020204" pitchFamily="34" charset="0"/>
              <a:buChar char="•"/>
              <a:defRPr/>
            </a:pPr>
            <a:r>
              <a:rPr lang="fr-FR" sz="1400" dirty="0">
                <a:solidFill>
                  <a:srgbClr val="040C28"/>
                </a:solidFill>
                <a:latin typeface="+mn-lt"/>
              </a:rPr>
              <a:t>28 juillet à Lézignan Corbières. De 18h à 22h30. </a:t>
            </a:r>
            <a:r>
              <a:rPr lang="fr-FR" sz="1400" dirty="0">
                <a:solidFill>
                  <a:srgbClr val="000000"/>
                </a:solidFill>
                <a:latin typeface="Calibri"/>
                <a:ea typeface="Times New Roman" panose="02020603050405020304" pitchFamily="18" charset="0"/>
                <a:cs typeface="Helvetica"/>
              </a:rPr>
              <a:t>(17h pour les vignerons) </a:t>
            </a:r>
            <a:endParaRPr lang="fr-FR" sz="1400" i="1" dirty="0">
              <a:solidFill>
                <a:srgbClr val="7F7F7F"/>
              </a:solidFill>
              <a:latin typeface="+mn-lt"/>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A403FA-F2E4-4900-B98D-0861C9677F05}"/>
              </a:ext>
            </a:extLst>
          </p:cNvPr>
          <p:cNvSpPr/>
          <p:nvPr/>
        </p:nvSpPr>
        <p:spPr>
          <a:xfrm>
            <a:off x="144463" y="90488"/>
            <a:ext cx="8928100" cy="661828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Rectangle 21">
            <a:extLst>
              <a:ext uri="{FF2B5EF4-FFF2-40B4-BE49-F238E27FC236}">
                <a16:creationId xmlns:a16="http://schemas.microsoft.com/office/drawing/2014/main" id="{920FBDF7-DABE-AEAF-329E-1CBB89BD088A}"/>
              </a:ext>
            </a:extLst>
          </p:cNvPr>
          <p:cNvSpPr/>
          <p:nvPr/>
        </p:nvSpPr>
        <p:spPr>
          <a:xfrm>
            <a:off x="395288" y="3106738"/>
            <a:ext cx="3132137" cy="330200"/>
          </a:xfrm>
          <a:prstGeom prst="rect">
            <a:avLst/>
          </a:prstGeom>
        </p:spPr>
        <p:txBody>
          <a:bodyPr>
            <a:spAutoFit/>
          </a:bodyPr>
          <a:lstStyle/>
          <a:p>
            <a:pPr eaLnBrk="1" fontAlgn="auto" hangingPunct="1">
              <a:lnSpc>
                <a:spcPct val="115000"/>
              </a:lnSpc>
              <a:spcBef>
                <a:spcPts val="0"/>
              </a:spcBef>
              <a:spcAft>
                <a:spcPts val="0"/>
              </a:spcAft>
              <a:defRPr/>
            </a:pPr>
            <a:r>
              <a:rPr lang="fr-FR" sz="1350" b="1">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rPr>
              <a:t> </a:t>
            </a:r>
            <a:endParaRPr lang="fr-FR" sz="1350">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endParaRPr>
          </a:p>
        </p:txBody>
      </p:sp>
      <p:sp>
        <p:nvSpPr>
          <p:cNvPr id="4" name="Rectangle : avec coins arrondis en haut 3">
            <a:extLst>
              <a:ext uri="{FF2B5EF4-FFF2-40B4-BE49-F238E27FC236}">
                <a16:creationId xmlns:a16="http://schemas.microsoft.com/office/drawing/2014/main" id="{0924D377-3CAA-452C-E9A9-9227B1201B14}"/>
              </a:ext>
            </a:extLst>
          </p:cNvPr>
          <p:cNvSpPr/>
          <p:nvPr/>
        </p:nvSpPr>
        <p:spPr>
          <a:xfrm>
            <a:off x="98425" y="127000"/>
            <a:ext cx="8928100" cy="746125"/>
          </a:xfrm>
          <a:prstGeom prst="round2Same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E9F56"/>
              </a:solidFill>
            </a:endParaRPr>
          </a:p>
        </p:txBody>
      </p:sp>
      <p:sp>
        <p:nvSpPr>
          <p:cNvPr id="23557" name="Rectangle 1">
            <a:extLst>
              <a:ext uri="{FF2B5EF4-FFF2-40B4-BE49-F238E27FC236}">
                <a16:creationId xmlns:a16="http://schemas.microsoft.com/office/drawing/2014/main" id="{1E618393-FA3C-8BA2-5CE2-5D300395B7C0}"/>
              </a:ext>
            </a:extLst>
          </p:cNvPr>
          <p:cNvSpPr>
            <a:spLocks noChangeArrowheads="1"/>
          </p:cNvSpPr>
          <p:nvPr/>
        </p:nvSpPr>
        <p:spPr bwMode="auto">
          <a:xfrm>
            <a:off x="107950" y="2730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dirty="0">
                <a:solidFill>
                  <a:schemeClr val="bg1"/>
                </a:solidFill>
                <a:latin typeface="Brandon Grotesque Bold" panose="020B0803020203060202" pitchFamily="34" charset="0"/>
                <a:cs typeface="Times New Roman" panose="02020603050405020304" pitchFamily="18" charset="0"/>
              </a:rPr>
              <a:t>7 – Evènementiel Grand Public 2025</a:t>
            </a:r>
            <a:endParaRPr lang="fr-FR" altLang="fr-FR" sz="2400" b="1" dirty="0">
              <a:solidFill>
                <a:schemeClr val="bg1"/>
              </a:solidFill>
              <a:latin typeface="Brandon Grotesque Bold" panose="020B0803020203060202" pitchFamily="34" charset="0"/>
            </a:endParaRPr>
          </a:p>
        </p:txBody>
      </p:sp>
      <p:pic>
        <p:nvPicPr>
          <p:cNvPr id="23558" name="Image 7">
            <a:extLst>
              <a:ext uri="{FF2B5EF4-FFF2-40B4-BE49-F238E27FC236}">
                <a16:creationId xmlns:a16="http://schemas.microsoft.com/office/drawing/2014/main" id="{E700DEDF-A764-0F5A-5B31-7DFF56A6DF2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7010" t="11089" r="17021" b="11929"/>
          <a:stretch>
            <a:fillRect/>
          </a:stretch>
        </p:blipFill>
        <p:spPr bwMode="auto">
          <a:xfrm>
            <a:off x="7850188" y="5878513"/>
            <a:ext cx="6985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33">
            <a:extLst>
              <a:ext uri="{FF2B5EF4-FFF2-40B4-BE49-F238E27FC236}">
                <a16:creationId xmlns:a16="http://schemas.microsoft.com/office/drawing/2014/main" id="{9C2245FA-DB67-BD42-2097-70A4E293D132}"/>
              </a:ext>
            </a:extLst>
          </p:cNvPr>
          <p:cNvSpPr>
            <a:spLocks noChangeArrowheads="1"/>
          </p:cNvSpPr>
          <p:nvPr/>
        </p:nvSpPr>
        <p:spPr bwMode="auto">
          <a:xfrm>
            <a:off x="2503292" y="923925"/>
            <a:ext cx="3959225" cy="392113"/>
          </a:xfrm>
          <a:prstGeom prst="roundRect">
            <a:avLst>
              <a:gd name="adj" fmla="val 16667"/>
            </a:avLst>
          </a:pr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algn="ctr" eaLnBrk="1" hangingPunct="1">
              <a:spcBef>
                <a:spcPct val="0"/>
              </a:spcBef>
              <a:buFontTx/>
              <a:buNone/>
            </a:pPr>
            <a:r>
              <a:rPr lang="fr-FR" altLang="fr-FR" sz="1700" b="1">
                <a:solidFill>
                  <a:schemeClr val="bg1"/>
                </a:solidFill>
                <a:latin typeface="VAG Rounded Std" pitchFamily="34" charset="0"/>
                <a:cs typeface="Times New Roman" panose="02020603050405020304" pitchFamily="18" charset="0"/>
              </a:rPr>
              <a:t>Partenariats</a:t>
            </a:r>
          </a:p>
        </p:txBody>
      </p:sp>
      <p:sp>
        <p:nvSpPr>
          <p:cNvPr id="5" name="ZoneTexte 4">
            <a:extLst>
              <a:ext uri="{FF2B5EF4-FFF2-40B4-BE49-F238E27FC236}">
                <a16:creationId xmlns:a16="http://schemas.microsoft.com/office/drawing/2014/main" id="{2B97DD47-ADC5-5C49-EE6E-DEA942C129FE}"/>
              </a:ext>
            </a:extLst>
          </p:cNvPr>
          <p:cNvSpPr txBox="1"/>
          <p:nvPr/>
        </p:nvSpPr>
        <p:spPr>
          <a:xfrm>
            <a:off x="323850" y="1467237"/>
            <a:ext cx="8702675" cy="4647426"/>
          </a:xfrm>
          <a:prstGeom prst="rect">
            <a:avLst/>
          </a:prstGeom>
          <a:noFill/>
        </p:spPr>
        <p:txBody>
          <a:bodyPr lIns="91440" tIns="45720" rIns="91440" bIns="45720" anchor="t">
            <a:spAutoFit/>
          </a:bodyPr>
          <a:lstStyle/>
          <a:p>
            <a:pPr>
              <a:defRPr/>
            </a:pPr>
            <a:r>
              <a:rPr lang="fr-FR" sz="1400" b="1" u="sng" dirty="0">
                <a:solidFill>
                  <a:srgbClr val="BE9F56"/>
                </a:solidFill>
                <a:latin typeface="+mn-lt"/>
              </a:rPr>
              <a:t>Objectifs : </a:t>
            </a:r>
            <a:endParaRPr lang="fr-FR" sz="1400" dirty="0">
              <a:solidFill>
                <a:srgbClr val="040C28"/>
              </a:solidFill>
              <a:latin typeface="+mn-lt"/>
            </a:endParaRPr>
          </a:p>
          <a:p>
            <a:pPr marL="285750" indent="-285750">
              <a:buFont typeface="Arial" panose="020B0604020202020204" pitchFamily="34" charset="0"/>
              <a:buChar char="•"/>
              <a:defRPr/>
            </a:pPr>
            <a:r>
              <a:rPr lang="fr-FR" sz="1400" dirty="0">
                <a:solidFill>
                  <a:srgbClr val="040C28"/>
                </a:solidFill>
                <a:latin typeface="+mn-lt"/>
              </a:rPr>
              <a:t>Nous associer à des établissements dynamiques qui correspondent à notre image</a:t>
            </a:r>
          </a:p>
          <a:p>
            <a:pPr marL="285750" indent="-285750">
              <a:buFont typeface="Arial" panose="020B0604020202020204" pitchFamily="34" charset="0"/>
              <a:buChar char="•"/>
              <a:defRPr/>
            </a:pPr>
            <a:r>
              <a:rPr lang="fr-FR" sz="1400" dirty="0">
                <a:solidFill>
                  <a:srgbClr val="040C28"/>
                </a:solidFill>
                <a:latin typeface="+mn-lt"/>
              </a:rPr>
              <a:t>Rebooster l’image des vins de Corbières auprès de consommateurs locaux</a:t>
            </a:r>
          </a:p>
          <a:p>
            <a:pPr marL="285750" indent="-285750">
              <a:buFont typeface="Arial" panose="020B0604020202020204" pitchFamily="34" charset="0"/>
              <a:buChar char="•"/>
              <a:defRPr/>
            </a:pPr>
            <a:r>
              <a:rPr lang="fr-FR" sz="1400" dirty="0">
                <a:solidFill>
                  <a:srgbClr val="040C28"/>
                </a:solidFill>
                <a:latin typeface="+mn-lt"/>
              </a:rPr>
              <a:t>Informer les consommateurs grâce à des contacts directs vignerons</a:t>
            </a:r>
          </a:p>
          <a:p>
            <a:pPr>
              <a:defRPr/>
            </a:pPr>
            <a:endParaRPr lang="fr-FR" sz="1400" dirty="0">
              <a:solidFill>
                <a:srgbClr val="040C28"/>
              </a:solidFill>
              <a:latin typeface="+mn-lt"/>
            </a:endParaRPr>
          </a:p>
          <a:p>
            <a:pPr>
              <a:defRPr/>
            </a:pPr>
            <a:r>
              <a:rPr lang="fr-FR" sz="1400" b="1" u="sng" dirty="0">
                <a:solidFill>
                  <a:srgbClr val="BE9F56"/>
                </a:solidFill>
                <a:latin typeface="+mn-lt"/>
              </a:rPr>
              <a:t>Cibles :</a:t>
            </a:r>
            <a:r>
              <a:rPr lang="fr-FR" sz="1400" b="1" dirty="0">
                <a:solidFill>
                  <a:srgbClr val="BE9F56"/>
                </a:solidFill>
                <a:latin typeface="+mn-lt"/>
              </a:rPr>
              <a:t> </a:t>
            </a:r>
            <a:r>
              <a:rPr lang="fr-FR" sz="1400" dirty="0">
                <a:solidFill>
                  <a:srgbClr val="040C28"/>
                </a:solidFill>
                <a:latin typeface="+mn-lt"/>
              </a:rPr>
              <a:t>Consommateurs + pros (restaurateurs, cavistes)</a:t>
            </a:r>
          </a:p>
          <a:p>
            <a:pPr>
              <a:defRPr/>
            </a:pPr>
            <a:endParaRPr lang="fr-FR" sz="1400" b="1" u="sng" dirty="0">
              <a:solidFill>
                <a:srgbClr val="BE9F56"/>
              </a:solidFill>
              <a:latin typeface="+mn-lt"/>
            </a:endParaRPr>
          </a:p>
          <a:p>
            <a:pPr>
              <a:defRPr/>
            </a:pPr>
            <a:r>
              <a:rPr lang="fr-FR" sz="1400" b="1" u="sng" dirty="0">
                <a:solidFill>
                  <a:srgbClr val="BE9F56"/>
                </a:solidFill>
                <a:latin typeface="+mn-lt"/>
              </a:rPr>
              <a:t>Quand ? </a:t>
            </a:r>
            <a:r>
              <a:rPr lang="fr-FR" sz="1400" b="1" u="sng" dirty="0">
                <a:solidFill>
                  <a:srgbClr val="BE9F56"/>
                </a:solidFill>
                <a:latin typeface="+mn-lt"/>
                <a:cs typeface="Calibri"/>
              </a:rPr>
              <a:t>:</a:t>
            </a:r>
            <a:r>
              <a:rPr lang="fr-FR" sz="1400" b="1" dirty="0">
                <a:solidFill>
                  <a:srgbClr val="BE9F56"/>
                </a:solidFill>
                <a:latin typeface="+mn-lt"/>
                <a:cs typeface="Calibri"/>
              </a:rPr>
              <a:t> </a:t>
            </a:r>
            <a:r>
              <a:rPr lang="fr-FR" sz="1400" dirty="0">
                <a:solidFill>
                  <a:srgbClr val="040C28"/>
                </a:solidFill>
                <a:latin typeface="+mn-lt"/>
              </a:rPr>
              <a:t>semestre 2</a:t>
            </a:r>
            <a:endParaRPr lang="fr-FR" sz="1400" i="1" dirty="0">
              <a:solidFill>
                <a:schemeClr val="tx1">
                  <a:lumMod val="50000"/>
                  <a:lumOff val="50000"/>
                </a:schemeClr>
              </a:solidFill>
              <a:latin typeface="+mn-lt"/>
            </a:endParaRPr>
          </a:p>
          <a:p>
            <a:pPr>
              <a:defRPr/>
            </a:pPr>
            <a:endParaRPr lang="fr-FR" sz="1600" i="1" dirty="0">
              <a:solidFill>
                <a:schemeClr val="tx1">
                  <a:lumMod val="50000"/>
                  <a:lumOff val="50000"/>
                </a:schemeClr>
              </a:solidFill>
              <a:latin typeface="+mn-lt"/>
            </a:endParaRPr>
          </a:p>
          <a:p>
            <a:pPr>
              <a:defRPr/>
            </a:pPr>
            <a:r>
              <a:rPr lang="fr-FR" sz="1400" b="1" u="sng" dirty="0">
                <a:solidFill>
                  <a:srgbClr val="BE9F56"/>
                </a:solidFill>
                <a:latin typeface="+mn-lt"/>
              </a:rPr>
              <a:t>Déroulé : </a:t>
            </a:r>
          </a:p>
          <a:p>
            <a:pPr algn="just">
              <a:defRPr/>
            </a:pPr>
            <a:r>
              <a:rPr lang="fr-FR" sz="1400" dirty="0">
                <a:solidFill>
                  <a:srgbClr val="040C28"/>
                </a:solidFill>
                <a:latin typeface="+mn-lt"/>
              </a:rPr>
              <a:t>Il s’agit de créer des partenariats avec des établissements. Les formats peuvent être différents : dégustation en présence du vigneron, sans la présence du vignerons, référencement de quelques cuvées sur les cartes, prêt de PLV etc. </a:t>
            </a:r>
          </a:p>
          <a:p>
            <a:pPr>
              <a:defRPr/>
            </a:pPr>
            <a:endParaRPr lang="fr-FR" sz="1400" b="1" u="sng" dirty="0">
              <a:solidFill>
                <a:srgbClr val="BE9F56"/>
              </a:solidFill>
              <a:latin typeface="+mn-lt"/>
            </a:endParaRPr>
          </a:p>
          <a:p>
            <a:pPr>
              <a:defRPr/>
            </a:pPr>
            <a:r>
              <a:rPr lang="fr-FR" sz="1400" b="1" u="sng" dirty="0">
                <a:solidFill>
                  <a:srgbClr val="BE9F56"/>
                </a:solidFill>
                <a:latin typeface="+mn-lt"/>
              </a:rPr>
              <a:t>En cours de discussion pour des opérations cet été: </a:t>
            </a:r>
          </a:p>
          <a:p>
            <a:pPr marL="285750" indent="-285750">
              <a:buFont typeface="Arial" panose="020B0604020202020204" pitchFamily="34" charset="0"/>
              <a:buChar char="•"/>
              <a:defRPr/>
            </a:pPr>
            <a:r>
              <a:rPr lang="fr-FR" sz="1400" dirty="0">
                <a:solidFill>
                  <a:srgbClr val="040C28"/>
                </a:solidFill>
                <a:latin typeface="+mn-lt"/>
              </a:rPr>
              <a:t>La Basse Cour (Lagrasse)</a:t>
            </a:r>
          </a:p>
          <a:p>
            <a:pPr marL="285750" indent="-285750">
              <a:buFont typeface="Arial" panose="020B0604020202020204" pitchFamily="34" charset="0"/>
              <a:buChar char="•"/>
              <a:defRPr/>
            </a:pPr>
            <a:r>
              <a:rPr lang="fr-FR" sz="1400" dirty="0">
                <a:solidFill>
                  <a:srgbClr val="040C28"/>
                </a:solidFill>
                <a:latin typeface="+mn-lt"/>
              </a:rPr>
              <a:t>Vins de </a:t>
            </a:r>
            <a:r>
              <a:rPr lang="fr-FR" sz="1400" dirty="0" err="1">
                <a:solidFill>
                  <a:srgbClr val="040C28"/>
                </a:solidFill>
                <a:latin typeface="+mn-lt"/>
              </a:rPr>
              <a:t>Dagne</a:t>
            </a:r>
            <a:r>
              <a:rPr lang="fr-FR" sz="1400" dirty="0">
                <a:solidFill>
                  <a:srgbClr val="040C28"/>
                </a:solidFill>
                <a:latin typeface="+mn-lt"/>
              </a:rPr>
              <a:t> (Val de </a:t>
            </a:r>
            <a:r>
              <a:rPr lang="fr-FR" sz="1400" dirty="0" err="1">
                <a:solidFill>
                  <a:srgbClr val="040C28"/>
                </a:solidFill>
                <a:latin typeface="+mn-lt"/>
              </a:rPr>
              <a:t>Dagne</a:t>
            </a:r>
            <a:r>
              <a:rPr lang="fr-FR" sz="1400" dirty="0">
                <a:solidFill>
                  <a:srgbClr val="040C28"/>
                </a:solidFill>
                <a:latin typeface="+mn-lt"/>
              </a:rPr>
              <a:t>)</a:t>
            </a:r>
          </a:p>
          <a:p>
            <a:pPr marL="285750" indent="-285750">
              <a:buFont typeface="Arial" panose="020B0604020202020204" pitchFamily="34" charset="0"/>
              <a:buChar char="•"/>
              <a:defRPr/>
            </a:pPr>
            <a:r>
              <a:rPr lang="fr-FR" sz="1400" dirty="0">
                <a:solidFill>
                  <a:srgbClr val="040C28"/>
                </a:solidFill>
                <a:latin typeface="+mn-lt"/>
              </a:rPr>
              <a:t>Brasserie le 89 (Narbonne)</a:t>
            </a:r>
          </a:p>
          <a:p>
            <a:pPr marL="285750" indent="-285750">
              <a:buFont typeface="Arial" panose="020B0604020202020204" pitchFamily="34" charset="0"/>
              <a:buChar char="•"/>
              <a:defRPr/>
            </a:pPr>
            <a:endParaRPr lang="fr-FR" sz="1400" dirty="0">
              <a:solidFill>
                <a:srgbClr val="040C28"/>
              </a:solidFill>
              <a:latin typeface="+mn-lt"/>
            </a:endParaRPr>
          </a:p>
          <a:p>
            <a:pPr>
              <a:defRPr/>
            </a:pPr>
            <a:r>
              <a:rPr lang="fr-FR" sz="1400" b="1" dirty="0">
                <a:solidFill>
                  <a:srgbClr val="6B7685"/>
                </a:solidFill>
                <a:latin typeface="+mn-lt"/>
              </a:rPr>
              <a:t>Le syndicat vous enverra une information pour chaque opération. </a:t>
            </a:r>
            <a:endParaRPr lang="fr-FR" sz="1400" dirty="0">
              <a:solidFill>
                <a:srgbClr val="040C28"/>
              </a:solidFill>
              <a:latin typeface="+mn-lt"/>
            </a:endParaRPr>
          </a:p>
          <a:p>
            <a:pPr>
              <a:defRPr/>
            </a:pPr>
            <a:endParaRPr lang="fr-FR" sz="1400" dirty="0">
              <a:solidFill>
                <a:srgbClr val="040C28"/>
              </a:solidFill>
              <a:latin typeface="+mn-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CD2F50-25E7-90E1-38E5-A969A442540A}"/>
              </a:ext>
            </a:extLst>
          </p:cNvPr>
          <p:cNvSpPr/>
          <p:nvPr/>
        </p:nvSpPr>
        <p:spPr>
          <a:xfrm>
            <a:off x="107950" y="115888"/>
            <a:ext cx="8928100" cy="661828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3" name="Rectangle : avec coins arrondis en haut 2">
            <a:extLst>
              <a:ext uri="{FF2B5EF4-FFF2-40B4-BE49-F238E27FC236}">
                <a16:creationId xmlns:a16="http://schemas.microsoft.com/office/drawing/2014/main" id="{1B7B8240-3BB0-A446-77A9-B5BD2D153B06}"/>
              </a:ext>
            </a:extLst>
          </p:cNvPr>
          <p:cNvSpPr/>
          <p:nvPr/>
        </p:nvSpPr>
        <p:spPr>
          <a:xfrm>
            <a:off x="107950" y="127000"/>
            <a:ext cx="8928100" cy="661988"/>
          </a:xfrm>
          <a:prstGeom prst="round2Same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E9F56"/>
              </a:solidFill>
            </a:endParaRPr>
          </a:p>
        </p:txBody>
      </p:sp>
      <p:sp>
        <p:nvSpPr>
          <p:cNvPr id="27652" name="ZoneTexte 9">
            <a:extLst>
              <a:ext uri="{FF2B5EF4-FFF2-40B4-BE49-F238E27FC236}">
                <a16:creationId xmlns:a16="http://schemas.microsoft.com/office/drawing/2014/main" id="{526E775A-3648-5D8B-5A9F-AFFE5C0C8EEE}"/>
              </a:ext>
            </a:extLst>
          </p:cNvPr>
          <p:cNvSpPr txBox="1">
            <a:spLocks noChangeArrowheads="1"/>
          </p:cNvSpPr>
          <p:nvPr/>
        </p:nvSpPr>
        <p:spPr bwMode="auto">
          <a:xfrm>
            <a:off x="182563" y="204788"/>
            <a:ext cx="8778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algn="ctr">
              <a:spcBef>
                <a:spcPct val="0"/>
              </a:spcBef>
            </a:pPr>
            <a:r>
              <a:rPr lang="fr-FR" altLang="fr-FR" sz="2400" b="1">
                <a:solidFill>
                  <a:schemeClr val="bg1"/>
                </a:solidFill>
                <a:latin typeface="Brandon Grotesque Bold"/>
              </a:rPr>
              <a:t>8– Echanges et Questions diverses</a:t>
            </a:r>
          </a:p>
        </p:txBody>
      </p:sp>
      <p:pic>
        <p:nvPicPr>
          <p:cNvPr id="27653" name="Image 7">
            <a:extLst>
              <a:ext uri="{FF2B5EF4-FFF2-40B4-BE49-F238E27FC236}">
                <a16:creationId xmlns:a16="http://schemas.microsoft.com/office/drawing/2014/main" id="{08C85BEC-F005-113F-774A-3107B66F556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7010" t="11089" r="17021" b="11929"/>
          <a:stretch>
            <a:fillRect/>
          </a:stretch>
        </p:blipFill>
        <p:spPr bwMode="auto">
          <a:xfrm>
            <a:off x="3203575" y="2316163"/>
            <a:ext cx="2592388"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44B79F-5C30-D6F6-86AD-3082309A8CF6}"/>
              </a:ext>
            </a:extLst>
          </p:cNvPr>
          <p:cNvSpPr/>
          <p:nvPr/>
        </p:nvSpPr>
        <p:spPr>
          <a:xfrm>
            <a:off x="0" y="0"/>
            <a:ext cx="9144000" cy="6858000"/>
          </a:xfrm>
          <a:prstGeom prst="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7" name="ZoneTexte 6">
            <a:extLst>
              <a:ext uri="{FF2B5EF4-FFF2-40B4-BE49-F238E27FC236}">
                <a16:creationId xmlns:a16="http://schemas.microsoft.com/office/drawing/2014/main" id="{97ECD95D-AA25-D59F-D80A-D0C03292C72F}"/>
              </a:ext>
            </a:extLst>
          </p:cNvPr>
          <p:cNvSpPr txBox="1">
            <a:spLocks noChangeArrowheads="1"/>
          </p:cNvSpPr>
          <p:nvPr/>
        </p:nvSpPr>
        <p:spPr bwMode="auto">
          <a:xfrm>
            <a:off x="3059113" y="1263650"/>
            <a:ext cx="5616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5400" b="1">
                <a:solidFill>
                  <a:schemeClr val="bg1"/>
                </a:solidFill>
                <a:latin typeface="VAG Rounded Std" pitchFamily="34" charset="0"/>
              </a:rPr>
              <a:t>Merci </a:t>
            </a:r>
          </a:p>
          <a:p>
            <a:pPr algn="ctr" eaLnBrk="1" hangingPunct="1">
              <a:spcBef>
                <a:spcPct val="0"/>
              </a:spcBef>
              <a:buFontTx/>
              <a:buNone/>
            </a:pPr>
            <a:r>
              <a:rPr lang="fr-FR" altLang="fr-FR" sz="3600" b="1">
                <a:solidFill>
                  <a:schemeClr val="bg1"/>
                </a:solidFill>
                <a:latin typeface="VAG Rounded Std" pitchFamily="34" charset="0"/>
              </a:rPr>
              <a:t>de votre attention</a:t>
            </a:r>
          </a:p>
        </p:txBody>
      </p:sp>
      <p:sp>
        <p:nvSpPr>
          <p:cNvPr id="5" name="Rectangle 4">
            <a:extLst>
              <a:ext uri="{FF2B5EF4-FFF2-40B4-BE49-F238E27FC236}">
                <a16:creationId xmlns:a16="http://schemas.microsoft.com/office/drawing/2014/main" id="{238ADE1A-21DB-CA55-747F-9EA9B0445B5E}"/>
              </a:ext>
            </a:extLst>
          </p:cNvPr>
          <p:cNvSpPr/>
          <p:nvPr/>
        </p:nvSpPr>
        <p:spPr>
          <a:xfrm>
            <a:off x="0" y="-26988"/>
            <a:ext cx="1763713" cy="6884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8677" name="ZoneTexte 1">
            <a:extLst>
              <a:ext uri="{FF2B5EF4-FFF2-40B4-BE49-F238E27FC236}">
                <a16:creationId xmlns:a16="http://schemas.microsoft.com/office/drawing/2014/main" id="{0F6FB832-5F18-DBF5-DB87-EDF5C6139A2C}"/>
              </a:ext>
            </a:extLst>
          </p:cNvPr>
          <p:cNvSpPr txBox="1">
            <a:spLocks noChangeArrowheads="1"/>
          </p:cNvSpPr>
          <p:nvPr/>
        </p:nvSpPr>
        <p:spPr bwMode="auto">
          <a:xfrm>
            <a:off x="3763963" y="4005263"/>
            <a:ext cx="4392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b="1">
                <a:latin typeface="VAG Rounded" pitchFamily="2" charset="0"/>
              </a:rPr>
              <a:t>www.vins-corbieres.com</a:t>
            </a:r>
          </a:p>
        </p:txBody>
      </p:sp>
      <p:pic>
        <p:nvPicPr>
          <p:cNvPr id="52231" name="Image 2">
            <a:extLst>
              <a:ext uri="{FF2B5EF4-FFF2-40B4-BE49-F238E27FC236}">
                <a16:creationId xmlns:a16="http://schemas.microsoft.com/office/drawing/2014/main" id="{181CEC78-88E1-29F5-3ED6-EF5CB27B5024}"/>
              </a:ext>
            </a:extLst>
          </p:cNvPr>
          <p:cNvPicPr>
            <a:picLocks noChangeAspect="1" noChangeArrowheads="1"/>
          </p:cNvPicPr>
          <p:nvPr/>
        </p:nvPicPr>
        <p:blipFill rotWithShape="1">
          <a:blip r:embed="rId2"/>
          <a:srcRect l="18551" t="9519" r="19282" b="31396"/>
          <a:stretch/>
        </p:blipFill>
        <p:spPr bwMode="auto">
          <a:xfrm>
            <a:off x="755576" y="620687"/>
            <a:ext cx="1944216" cy="1872209"/>
          </a:xfrm>
          <a:prstGeom prst="ellipse">
            <a:avLst/>
          </a:prstGeom>
          <a:noFill/>
          <a:ln>
            <a:noFill/>
          </a:ln>
        </p:spPr>
      </p:pic>
      <p:pic>
        <p:nvPicPr>
          <p:cNvPr id="28679" name="Image 2">
            <a:extLst>
              <a:ext uri="{FF2B5EF4-FFF2-40B4-BE49-F238E27FC236}">
                <a16:creationId xmlns:a16="http://schemas.microsoft.com/office/drawing/2014/main" id="{DF8C13DD-79BB-6494-A676-7B80F6630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795" t="69489" r="16432" b="11221"/>
          <a:stretch>
            <a:fillRect/>
          </a:stretch>
        </p:blipFill>
        <p:spPr bwMode="auto">
          <a:xfrm>
            <a:off x="684213" y="2636838"/>
            <a:ext cx="2087562"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D4220C-95B7-91D5-FFE1-7B7D907E9395}"/>
              </a:ext>
            </a:extLst>
          </p:cNvPr>
          <p:cNvSpPr/>
          <p:nvPr/>
        </p:nvSpPr>
        <p:spPr>
          <a:xfrm>
            <a:off x="88900" y="0"/>
            <a:ext cx="8928100" cy="661828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Rectangle 21">
            <a:extLst>
              <a:ext uri="{FF2B5EF4-FFF2-40B4-BE49-F238E27FC236}">
                <a16:creationId xmlns:a16="http://schemas.microsoft.com/office/drawing/2014/main" id="{9D2AA1FB-2BB0-FD7E-08D1-EC4D154418D1}"/>
              </a:ext>
            </a:extLst>
          </p:cNvPr>
          <p:cNvSpPr/>
          <p:nvPr/>
        </p:nvSpPr>
        <p:spPr>
          <a:xfrm>
            <a:off x="395288" y="3106738"/>
            <a:ext cx="3132137" cy="330200"/>
          </a:xfrm>
          <a:prstGeom prst="rect">
            <a:avLst/>
          </a:prstGeom>
        </p:spPr>
        <p:txBody>
          <a:bodyPr>
            <a:spAutoFit/>
          </a:bodyPr>
          <a:lstStyle/>
          <a:p>
            <a:pPr eaLnBrk="1" fontAlgn="auto" hangingPunct="1">
              <a:lnSpc>
                <a:spcPct val="115000"/>
              </a:lnSpc>
              <a:spcBef>
                <a:spcPts val="0"/>
              </a:spcBef>
              <a:spcAft>
                <a:spcPts val="0"/>
              </a:spcAft>
              <a:defRPr/>
            </a:pPr>
            <a:r>
              <a:rPr lang="fr-FR" sz="1350" b="1">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rPr>
              <a:t> </a:t>
            </a:r>
            <a:endParaRPr lang="fr-FR" sz="1350">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endParaRPr>
          </a:p>
        </p:txBody>
      </p:sp>
      <p:sp>
        <p:nvSpPr>
          <p:cNvPr id="4" name="Rectangle : avec coins arrondis en haut 3">
            <a:extLst>
              <a:ext uri="{FF2B5EF4-FFF2-40B4-BE49-F238E27FC236}">
                <a16:creationId xmlns:a16="http://schemas.microsoft.com/office/drawing/2014/main" id="{B1A06017-162E-4817-0435-BD916065E30A}"/>
              </a:ext>
            </a:extLst>
          </p:cNvPr>
          <p:cNvSpPr/>
          <p:nvPr/>
        </p:nvSpPr>
        <p:spPr>
          <a:xfrm>
            <a:off x="98425" y="127000"/>
            <a:ext cx="8928100" cy="746125"/>
          </a:xfrm>
          <a:prstGeom prst="round2Same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E9F56"/>
              </a:solidFill>
            </a:endParaRPr>
          </a:p>
        </p:txBody>
      </p:sp>
      <p:sp>
        <p:nvSpPr>
          <p:cNvPr id="11269" name="Rectangle 1">
            <a:extLst>
              <a:ext uri="{FF2B5EF4-FFF2-40B4-BE49-F238E27FC236}">
                <a16:creationId xmlns:a16="http://schemas.microsoft.com/office/drawing/2014/main" id="{CD5EB5B4-8DDA-8D83-7310-E5BE7C3D2B82}"/>
              </a:ext>
            </a:extLst>
          </p:cNvPr>
          <p:cNvSpPr>
            <a:spLocks noChangeArrowheads="1"/>
          </p:cNvSpPr>
          <p:nvPr/>
        </p:nvSpPr>
        <p:spPr bwMode="auto">
          <a:xfrm>
            <a:off x="107950" y="2730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a:solidFill>
                  <a:schemeClr val="bg1"/>
                </a:solidFill>
                <a:latin typeface="Brandon Grotesque Bold" panose="020B0803020203060202" pitchFamily="34" charset="0"/>
                <a:cs typeface="Times New Roman" panose="02020603050405020304" pitchFamily="18" charset="0"/>
              </a:rPr>
              <a:t>1 – Rappel des objectifs de l’ a</a:t>
            </a:r>
            <a:r>
              <a:rPr lang="fr-FR" altLang="fr-FR" sz="2400" b="1">
                <a:solidFill>
                  <a:schemeClr val="bg1"/>
                </a:solidFill>
                <a:latin typeface="Brandon Grotesque Bold" panose="020B0803020203060202" pitchFamily="34" charset="0"/>
              </a:rPr>
              <a:t>ppellation Corbières</a:t>
            </a:r>
          </a:p>
        </p:txBody>
      </p:sp>
      <p:pic>
        <p:nvPicPr>
          <p:cNvPr id="11270" name="Image 7">
            <a:extLst>
              <a:ext uri="{FF2B5EF4-FFF2-40B4-BE49-F238E27FC236}">
                <a16:creationId xmlns:a16="http://schemas.microsoft.com/office/drawing/2014/main" id="{4DDE4B0E-475B-073D-08A6-7C3A4A0073F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7010" t="11089" r="17021" b="11929"/>
          <a:stretch>
            <a:fillRect/>
          </a:stretch>
        </p:blipFill>
        <p:spPr bwMode="auto">
          <a:xfrm>
            <a:off x="7920038" y="5453063"/>
            <a:ext cx="973137"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5">
            <a:extLst>
              <a:ext uri="{FF2B5EF4-FFF2-40B4-BE49-F238E27FC236}">
                <a16:creationId xmlns:a16="http://schemas.microsoft.com/office/drawing/2014/main" id="{66E3EAC4-D8B8-9C07-D866-91528B79B04F}"/>
              </a:ext>
            </a:extLst>
          </p:cNvPr>
          <p:cNvSpPr/>
          <p:nvPr/>
        </p:nvSpPr>
        <p:spPr>
          <a:xfrm>
            <a:off x="657867" y="1397023"/>
            <a:ext cx="348341" cy="582997"/>
          </a:xfrm>
          <a:custGeom>
            <a:avLst/>
            <a:gdLst/>
            <a:ahLst/>
            <a:cxnLst/>
            <a:rect l="l" t="t" r="r" b="b"/>
            <a:pathLst>
              <a:path w="348341" h="582997">
                <a:moveTo>
                  <a:pt x="0" y="0"/>
                </a:moveTo>
                <a:lnTo>
                  <a:pt x="348340" y="0"/>
                </a:lnTo>
                <a:lnTo>
                  <a:pt x="348340" y="582997"/>
                </a:lnTo>
                <a:lnTo>
                  <a:pt x="0" y="582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sz="1400"/>
          </a:p>
        </p:txBody>
      </p:sp>
      <p:sp>
        <p:nvSpPr>
          <p:cNvPr id="13" name="TextBox 7">
            <a:extLst>
              <a:ext uri="{FF2B5EF4-FFF2-40B4-BE49-F238E27FC236}">
                <a16:creationId xmlns:a16="http://schemas.microsoft.com/office/drawing/2014/main" id="{590CA73B-FBE4-FE2E-C68A-24C13B642737}"/>
              </a:ext>
            </a:extLst>
          </p:cNvPr>
          <p:cNvSpPr txBox="1"/>
          <p:nvPr/>
        </p:nvSpPr>
        <p:spPr>
          <a:xfrm>
            <a:off x="1132816" y="1523069"/>
            <a:ext cx="8011184" cy="265714"/>
          </a:xfrm>
          <a:prstGeom prst="rect">
            <a:avLst/>
          </a:prstGeom>
        </p:spPr>
        <p:txBody>
          <a:bodyPr lIns="0" tIns="0" rIns="0" bIns="0" rtlCol="0" anchor="t">
            <a:spAutoFit/>
          </a:bodyPr>
          <a:lstStyle/>
          <a:p>
            <a:pPr algn="l">
              <a:lnSpc>
                <a:spcPts val="2168"/>
              </a:lnSpc>
            </a:pPr>
            <a:r>
              <a:rPr lang="en-US" sz="1600" b="1" spc="16" dirty="0">
                <a:solidFill>
                  <a:srgbClr val="000000"/>
                </a:solidFill>
                <a:latin typeface="TT Rounds Condensed Bold"/>
                <a:ea typeface="TT Rounds Condensed Bold"/>
                <a:cs typeface="TT Rounds Condensed Bold"/>
                <a:sym typeface="TT Rounds Condensed Bold"/>
              </a:rPr>
              <a:t> </a:t>
            </a:r>
            <a:r>
              <a:rPr lang="en-US" sz="1600" spc="16" dirty="0" err="1">
                <a:solidFill>
                  <a:srgbClr val="000000"/>
                </a:solidFill>
                <a:latin typeface="+mj-lt"/>
                <a:ea typeface="TT Rounds Condensed"/>
                <a:cs typeface="TT Rounds Condensed"/>
                <a:sym typeface="TT Rounds Condensed"/>
              </a:rPr>
              <a:t>Valorisation</a:t>
            </a:r>
            <a:r>
              <a:rPr lang="en-US" sz="1600" spc="16" dirty="0">
                <a:solidFill>
                  <a:srgbClr val="000000"/>
                </a:solidFill>
                <a:latin typeface="+mj-lt"/>
                <a:ea typeface="TT Rounds Condensed"/>
                <a:cs typeface="TT Rounds Condensed"/>
                <a:sym typeface="TT Rounds Condensed"/>
              </a:rPr>
              <a:t> des vins / </a:t>
            </a:r>
            <a:r>
              <a:rPr lang="en-US" sz="1600" spc="16" dirty="0" err="1">
                <a:solidFill>
                  <a:srgbClr val="000000"/>
                </a:solidFill>
                <a:latin typeface="+mj-lt"/>
                <a:ea typeface="TT Rounds Condensed"/>
                <a:cs typeface="TT Rounds Condensed"/>
                <a:sym typeface="TT Rounds Condensed"/>
              </a:rPr>
              <a:t>S’ancrer</a:t>
            </a:r>
            <a:r>
              <a:rPr lang="en-US" sz="1600" spc="16" dirty="0">
                <a:solidFill>
                  <a:srgbClr val="000000"/>
                </a:solidFill>
                <a:latin typeface="+mj-lt"/>
                <a:ea typeface="TT Rounds Condensed"/>
                <a:cs typeface="TT Rounds Condensed"/>
                <a:sym typeface="TT Rounds Condensed"/>
              </a:rPr>
              <a:t> sur un segment de prix raisonné et </a:t>
            </a:r>
            <a:r>
              <a:rPr lang="en-US" sz="1600" spc="16" dirty="0" err="1">
                <a:solidFill>
                  <a:srgbClr val="000000"/>
                </a:solidFill>
                <a:latin typeface="+mj-lt"/>
                <a:ea typeface="TT Rounds Condensed"/>
                <a:cs typeface="TT Rounds Condensed"/>
                <a:sym typeface="TT Rounds Condensed"/>
              </a:rPr>
              <a:t>raisonnable</a:t>
            </a:r>
            <a:endParaRPr lang="en-US" sz="1600" spc="16" dirty="0">
              <a:solidFill>
                <a:srgbClr val="000000"/>
              </a:solidFill>
              <a:latin typeface="+mj-lt"/>
              <a:ea typeface="TT Rounds Condensed"/>
              <a:cs typeface="TT Rounds Condensed"/>
              <a:sym typeface="TT Rounds Condensed"/>
            </a:endParaRPr>
          </a:p>
        </p:txBody>
      </p:sp>
      <p:sp>
        <p:nvSpPr>
          <p:cNvPr id="14" name="TextBox 8">
            <a:extLst>
              <a:ext uri="{FF2B5EF4-FFF2-40B4-BE49-F238E27FC236}">
                <a16:creationId xmlns:a16="http://schemas.microsoft.com/office/drawing/2014/main" id="{285FE0B8-7680-16EE-9E15-7BB31D38106D}"/>
              </a:ext>
            </a:extLst>
          </p:cNvPr>
          <p:cNvSpPr txBox="1"/>
          <p:nvPr/>
        </p:nvSpPr>
        <p:spPr>
          <a:xfrm>
            <a:off x="1132816" y="2737149"/>
            <a:ext cx="4353557" cy="265714"/>
          </a:xfrm>
          <a:prstGeom prst="rect">
            <a:avLst/>
          </a:prstGeom>
        </p:spPr>
        <p:txBody>
          <a:bodyPr lIns="0" tIns="0" rIns="0" bIns="0" rtlCol="0" anchor="t">
            <a:spAutoFit/>
          </a:bodyPr>
          <a:lstStyle/>
          <a:p>
            <a:pPr algn="l">
              <a:lnSpc>
                <a:spcPts val="2168"/>
              </a:lnSpc>
            </a:pPr>
            <a:r>
              <a:rPr lang="en-US" sz="1600" spc="16" dirty="0" err="1">
                <a:solidFill>
                  <a:srgbClr val="000000"/>
                </a:solidFill>
                <a:latin typeface="+mn-lt"/>
                <a:ea typeface="TT Rounds Condensed"/>
                <a:cs typeface="TT Rounds Condensed"/>
                <a:sym typeface="TT Rounds Condensed"/>
              </a:rPr>
              <a:t>Amélioration</a:t>
            </a:r>
            <a:r>
              <a:rPr lang="en-US" sz="1600" spc="16" dirty="0">
                <a:solidFill>
                  <a:srgbClr val="000000"/>
                </a:solidFill>
                <a:latin typeface="+mn-lt"/>
                <a:ea typeface="TT Rounds Condensed"/>
                <a:cs typeface="TT Rounds Condensed"/>
                <a:sym typeface="TT Rounds Condensed"/>
              </a:rPr>
              <a:t> de la </a:t>
            </a:r>
            <a:r>
              <a:rPr lang="en-US" sz="1600" spc="16" dirty="0" err="1">
                <a:solidFill>
                  <a:srgbClr val="000000"/>
                </a:solidFill>
                <a:latin typeface="+mn-lt"/>
                <a:ea typeface="TT Rounds Condensed"/>
                <a:cs typeface="TT Rounds Condensed"/>
                <a:sym typeface="TT Rounds Condensed"/>
              </a:rPr>
              <a:t>visibilité</a:t>
            </a:r>
            <a:r>
              <a:rPr lang="en-US" sz="1600" spc="16" dirty="0">
                <a:solidFill>
                  <a:srgbClr val="000000"/>
                </a:solidFill>
                <a:latin typeface="+mn-lt"/>
                <a:ea typeface="TT Rounds Condensed"/>
                <a:cs typeface="TT Rounds Condensed"/>
                <a:sym typeface="TT Rounds Condensed"/>
              </a:rPr>
              <a:t> et de la </a:t>
            </a:r>
            <a:r>
              <a:rPr lang="en-US" sz="1600" spc="16" dirty="0" err="1">
                <a:solidFill>
                  <a:srgbClr val="000000"/>
                </a:solidFill>
                <a:latin typeface="+mn-lt"/>
                <a:ea typeface="TT Rounds Condensed"/>
                <a:cs typeface="TT Rounds Condensed"/>
                <a:sym typeface="TT Rounds Condensed"/>
              </a:rPr>
              <a:t>notoriété</a:t>
            </a:r>
            <a:endParaRPr lang="en-US" sz="1600" spc="16" dirty="0">
              <a:solidFill>
                <a:srgbClr val="000000"/>
              </a:solidFill>
              <a:latin typeface="+mn-lt"/>
              <a:ea typeface="TT Rounds Condensed"/>
              <a:cs typeface="TT Rounds Condensed"/>
              <a:sym typeface="TT Rounds Condensed"/>
            </a:endParaRPr>
          </a:p>
        </p:txBody>
      </p:sp>
      <p:sp>
        <p:nvSpPr>
          <p:cNvPr id="15" name="Freeform 9">
            <a:extLst>
              <a:ext uri="{FF2B5EF4-FFF2-40B4-BE49-F238E27FC236}">
                <a16:creationId xmlns:a16="http://schemas.microsoft.com/office/drawing/2014/main" id="{1AF84E1A-27F9-C75A-54EE-4E9FD71EA0DC}"/>
              </a:ext>
            </a:extLst>
          </p:cNvPr>
          <p:cNvSpPr/>
          <p:nvPr/>
        </p:nvSpPr>
        <p:spPr>
          <a:xfrm>
            <a:off x="657867" y="2578508"/>
            <a:ext cx="348341" cy="582997"/>
          </a:xfrm>
          <a:custGeom>
            <a:avLst/>
            <a:gdLst/>
            <a:ahLst/>
            <a:cxnLst/>
            <a:rect l="l" t="t" r="r" b="b"/>
            <a:pathLst>
              <a:path w="348341" h="582997">
                <a:moveTo>
                  <a:pt x="0" y="0"/>
                </a:moveTo>
                <a:lnTo>
                  <a:pt x="348340" y="0"/>
                </a:lnTo>
                <a:lnTo>
                  <a:pt x="348340" y="582997"/>
                </a:lnTo>
                <a:lnTo>
                  <a:pt x="0" y="582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sz="1400"/>
          </a:p>
        </p:txBody>
      </p:sp>
      <p:sp>
        <p:nvSpPr>
          <p:cNvPr id="16" name="Freeform 10">
            <a:extLst>
              <a:ext uri="{FF2B5EF4-FFF2-40B4-BE49-F238E27FC236}">
                <a16:creationId xmlns:a16="http://schemas.microsoft.com/office/drawing/2014/main" id="{CB0BE9D4-3D36-31F1-78AD-7168597DB698}"/>
              </a:ext>
            </a:extLst>
          </p:cNvPr>
          <p:cNvSpPr/>
          <p:nvPr/>
        </p:nvSpPr>
        <p:spPr>
          <a:xfrm>
            <a:off x="657867" y="3808658"/>
            <a:ext cx="348341" cy="582997"/>
          </a:xfrm>
          <a:custGeom>
            <a:avLst/>
            <a:gdLst/>
            <a:ahLst/>
            <a:cxnLst/>
            <a:rect l="l" t="t" r="r" b="b"/>
            <a:pathLst>
              <a:path w="348341" h="582997">
                <a:moveTo>
                  <a:pt x="0" y="0"/>
                </a:moveTo>
                <a:lnTo>
                  <a:pt x="348340" y="0"/>
                </a:lnTo>
                <a:lnTo>
                  <a:pt x="348340" y="582996"/>
                </a:lnTo>
                <a:lnTo>
                  <a:pt x="0" y="582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sz="1400"/>
          </a:p>
        </p:txBody>
      </p:sp>
      <p:sp>
        <p:nvSpPr>
          <p:cNvPr id="17" name="TextBox 11">
            <a:extLst>
              <a:ext uri="{FF2B5EF4-FFF2-40B4-BE49-F238E27FC236}">
                <a16:creationId xmlns:a16="http://schemas.microsoft.com/office/drawing/2014/main" id="{FFF7902F-E5BB-6AEE-10E4-B475CE16D19C}"/>
              </a:ext>
            </a:extLst>
          </p:cNvPr>
          <p:cNvSpPr txBox="1"/>
          <p:nvPr/>
        </p:nvSpPr>
        <p:spPr>
          <a:xfrm>
            <a:off x="1132816" y="3934704"/>
            <a:ext cx="2862771" cy="265714"/>
          </a:xfrm>
          <a:prstGeom prst="rect">
            <a:avLst/>
          </a:prstGeom>
        </p:spPr>
        <p:txBody>
          <a:bodyPr lIns="0" tIns="0" rIns="0" bIns="0" rtlCol="0" anchor="t">
            <a:spAutoFit/>
          </a:bodyPr>
          <a:lstStyle/>
          <a:p>
            <a:pPr algn="l">
              <a:lnSpc>
                <a:spcPts val="2168"/>
              </a:lnSpc>
            </a:pPr>
            <a:r>
              <a:rPr lang="en-US" sz="1600" spc="16" dirty="0">
                <a:solidFill>
                  <a:srgbClr val="000000"/>
                </a:solidFill>
                <a:latin typeface="+mn-lt"/>
                <a:ea typeface="TT Rounds Condensed"/>
                <a:cs typeface="TT Rounds Condensed"/>
                <a:sym typeface="TT Rounds Condensed"/>
              </a:rPr>
              <a:t>Gagner des parts de </a:t>
            </a:r>
            <a:r>
              <a:rPr lang="en-US" sz="1600" spc="16" dirty="0" err="1">
                <a:solidFill>
                  <a:srgbClr val="000000"/>
                </a:solidFill>
                <a:latin typeface="+mn-lt"/>
                <a:ea typeface="TT Rounds Condensed"/>
                <a:cs typeface="TT Rounds Condensed"/>
                <a:sym typeface="TT Rounds Condensed"/>
              </a:rPr>
              <a:t>marché</a:t>
            </a:r>
            <a:endParaRPr lang="en-US" sz="1600" spc="16" dirty="0">
              <a:solidFill>
                <a:srgbClr val="000000"/>
              </a:solidFill>
              <a:latin typeface="+mn-lt"/>
              <a:ea typeface="TT Rounds Condensed"/>
              <a:cs typeface="TT Rounds Condensed"/>
              <a:sym typeface="TT Rounds Condensed"/>
            </a:endParaRPr>
          </a:p>
        </p:txBody>
      </p:sp>
      <p:sp>
        <p:nvSpPr>
          <p:cNvPr id="18" name="TextBox 12">
            <a:extLst>
              <a:ext uri="{FF2B5EF4-FFF2-40B4-BE49-F238E27FC236}">
                <a16:creationId xmlns:a16="http://schemas.microsoft.com/office/drawing/2014/main" id="{415A75E6-93C8-6884-14C8-490AE523F30E}"/>
              </a:ext>
            </a:extLst>
          </p:cNvPr>
          <p:cNvSpPr txBox="1"/>
          <p:nvPr/>
        </p:nvSpPr>
        <p:spPr>
          <a:xfrm>
            <a:off x="1132816" y="4919663"/>
            <a:ext cx="8011184" cy="541110"/>
          </a:xfrm>
          <a:prstGeom prst="rect">
            <a:avLst/>
          </a:prstGeom>
        </p:spPr>
        <p:txBody>
          <a:bodyPr lIns="0" tIns="0" rIns="0" bIns="0" rtlCol="0" anchor="t">
            <a:spAutoFit/>
          </a:bodyPr>
          <a:lstStyle/>
          <a:p>
            <a:pPr algn="l">
              <a:lnSpc>
                <a:spcPts val="2168"/>
              </a:lnSpc>
            </a:pPr>
            <a:r>
              <a:rPr lang="en-US" sz="1600" spc="16" dirty="0">
                <a:solidFill>
                  <a:srgbClr val="000000"/>
                </a:solidFill>
                <a:latin typeface="+mn-lt"/>
                <a:ea typeface="TT Rounds Condensed"/>
                <a:cs typeface="TT Rounds Condensed"/>
                <a:sym typeface="TT Rounds Condensed"/>
              </a:rPr>
              <a:t>Toucher </a:t>
            </a:r>
            <a:r>
              <a:rPr lang="en-US" sz="1600" spc="16" dirty="0" err="1">
                <a:solidFill>
                  <a:srgbClr val="000000"/>
                </a:solidFill>
                <a:latin typeface="+mn-lt"/>
                <a:ea typeface="TT Rounds Condensed"/>
                <a:cs typeface="TT Rounds Condensed"/>
                <a:sym typeface="TT Rounds Condensed"/>
              </a:rPr>
              <a:t>directement</a:t>
            </a:r>
            <a:r>
              <a:rPr lang="en-US" sz="1600" spc="16" dirty="0">
                <a:solidFill>
                  <a:srgbClr val="000000"/>
                </a:solidFill>
                <a:latin typeface="+mn-lt"/>
                <a:ea typeface="TT Rounds Condensed"/>
                <a:cs typeface="TT Rounds Condensed"/>
                <a:sym typeface="TT Rounds Condensed"/>
              </a:rPr>
              <a:t> les </a:t>
            </a:r>
            <a:r>
              <a:rPr lang="en-US" sz="1600" spc="16" dirty="0" err="1">
                <a:solidFill>
                  <a:srgbClr val="000000"/>
                </a:solidFill>
                <a:latin typeface="+mn-lt"/>
                <a:ea typeface="TT Rounds Condensed"/>
                <a:cs typeface="TT Rounds Condensed"/>
                <a:sym typeface="TT Rounds Condensed"/>
              </a:rPr>
              <a:t>consommateurs</a:t>
            </a:r>
            <a:r>
              <a:rPr lang="en-US" sz="1600" spc="16" dirty="0">
                <a:solidFill>
                  <a:srgbClr val="000000"/>
                </a:solidFill>
                <a:latin typeface="+mn-lt"/>
                <a:ea typeface="TT Rounds Condensed"/>
                <a:cs typeface="TT Rounds Condensed"/>
                <a:sym typeface="TT Rounds Condensed"/>
              </a:rPr>
              <a:t> et les </a:t>
            </a:r>
            <a:r>
              <a:rPr lang="en-US" sz="1600" spc="16" dirty="0" err="1">
                <a:solidFill>
                  <a:srgbClr val="000000"/>
                </a:solidFill>
                <a:latin typeface="+mn-lt"/>
                <a:ea typeface="TT Rounds Condensed"/>
                <a:cs typeface="TT Rounds Condensed"/>
                <a:sym typeface="TT Rounds Condensed"/>
              </a:rPr>
              <a:t>prescripteurs</a:t>
            </a:r>
            <a:r>
              <a:rPr lang="en-US" sz="1600" spc="16" dirty="0">
                <a:solidFill>
                  <a:srgbClr val="000000"/>
                </a:solidFill>
                <a:latin typeface="+mn-lt"/>
                <a:ea typeface="TT Rounds Condensed"/>
                <a:cs typeface="TT Rounds Condensed"/>
                <a:sym typeface="TT Rounds Condensed"/>
              </a:rPr>
              <a:t>. Aller au contact. </a:t>
            </a:r>
          </a:p>
          <a:p>
            <a:pPr marL="232506" lvl="1" indent="-116253" algn="l">
              <a:lnSpc>
                <a:spcPts val="2168"/>
              </a:lnSpc>
            </a:pPr>
            <a:endParaRPr lang="en-US" sz="1400" spc="16" dirty="0">
              <a:solidFill>
                <a:srgbClr val="000000"/>
              </a:solidFill>
              <a:latin typeface="TT Rounds Condensed"/>
              <a:ea typeface="TT Rounds Condensed"/>
              <a:cs typeface="TT Rounds Condensed"/>
              <a:sym typeface="TT Rounds Condensed"/>
            </a:endParaRPr>
          </a:p>
        </p:txBody>
      </p:sp>
      <p:sp>
        <p:nvSpPr>
          <p:cNvPr id="19" name="Freeform 13">
            <a:extLst>
              <a:ext uri="{FF2B5EF4-FFF2-40B4-BE49-F238E27FC236}">
                <a16:creationId xmlns:a16="http://schemas.microsoft.com/office/drawing/2014/main" id="{A22668C0-7CEC-A140-13C6-31CCE6617809}"/>
              </a:ext>
            </a:extLst>
          </p:cNvPr>
          <p:cNvSpPr/>
          <p:nvPr/>
        </p:nvSpPr>
        <p:spPr>
          <a:xfrm>
            <a:off x="657867" y="4801229"/>
            <a:ext cx="348341" cy="582997"/>
          </a:xfrm>
          <a:custGeom>
            <a:avLst/>
            <a:gdLst/>
            <a:ahLst/>
            <a:cxnLst/>
            <a:rect l="l" t="t" r="r" b="b"/>
            <a:pathLst>
              <a:path w="348341" h="582997">
                <a:moveTo>
                  <a:pt x="0" y="0"/>
                </a:moveTo>
                <a:lnTo>
                  <a:pt x="348340" y="0"/>
                </a:lnTo>
                <a:lnTo>
                  <a:pt x="348340" y="582997"/>
                </a:lnTo>
                <a:lnTo>
                  <a:pt x="0" y="582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sz="1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avec coins arrondis en haut 3">
            <a:extLst>
              <a:ext uri="{FF2B5EF4-FFF2-40B4-BE49-F238E27FC236}">
                <a16:creationId xmlns:a16="http://schemas.microsoft.com/office/drawing/2014/main" id="{A35026DD-909C-51A9-BE46-EE68829B9468}"/>
              </a:ext>
            </a:extLst>
          </p:cNvPr>
          <p:cNvSpPr/>
          <p:nvPr/>
        </p:nvSpPr>
        <p:spPr>
          <a:xfrm>
            <a:off x="98425" y="127000"/>
            <a:ext cx="8928100" cy="746125"/>
          </a:xfrm>
          <a:prstGeom prst="round2Same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E9F56"/>
              </a:solidFill>
            </a:endParaRPr>
          </a:p>
        </p:txBody>
      </p:sp>
      <p:pic>
        <p:nvPicPr>
          <p:cNvPr id="14340" name="Image 7">
            <a:extLst>
              <a:ext uri="{FF2B5EF4-FFF2-40B4-BE49-F238E27FC236}">
                <a16:creationId xmlns:a16="http://schemas.microsoft.com/office/drawing/2014/main" id="{D4282F63-C5F6-481D-E73F-570F16EADE5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7010" t="11089" r="17021" b="11929"/>
          <a:stretch>
            <a:fillRect/>
          </a:stretch>
        </p:blipFill>
        <p:spPr bwMode="auto">
          <a:xfrm>
            <a:off x="8500798" y="5985058"/>
            <a:ext cx="503734" cy="59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1">
            <a:extLst>
              <a:ext uri="{FF2B5EF4-FFF2-40B4-BE49-F238E27FC236}">
                <a16:creationId xmlns:a16="http://schemas.microsoft.com/office/drawing/2014/main" id="{FBC6EE97-C9A9-28B3-C1A8-C1C2203B8F75}"/>
              </a:ext>
            </a:extLst>
          </p:cNvPr>
          <p:cNvSpPr>
            <a:spLocks noChangeArrowheads="1"/>
          </p:cNvSpPr>
          <p:nvPr/>
        </p:nvSpPr>
        <p:spPr bwMode="auto">
          <a:xfrm>
            <a:off x="107950" y="2730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dirty="0">
                <a:solidFill>
                  <a:schemeClr val="bg1"/>
                </a:solidFill>
                <a:latin typeface="Brandon Grotesque Bold" panose="020B0803020203060202" pitchFamily="34" charset="0"/>
                <a:cs typeface="Times New Roman" panose="02020603050405020304" pitchFamily="18" charset="0"/>
              </a:rPr>
              <a:t>2 – Retroplanning actions de </a:t>
            </a:r>
            <a:r>
              <a:rPr lang="fr-FR" altLang="fr-FR" sz="2400" b="1" dirty="0" err="1">
                <a:solidFill>
                  <a:schemeClr val="bg1"/>
                </a:solidFill>
                <a:latin typeface="Brandon Grotesque Bold" panose="020B0803020203060202" pitchFamily="34" charset="0"/>
                <a:cs typeface="Times New Roman" panose="02020603050405020304" pitchFamily="18" charset="0"/>
              </a:rPr>
              <a:t>comm</a:t>
            </a:r>
            <a:r>
              <a:rPr lang="fr-FR" altLang="fr-FR" sz="2400" b="1" dirty="0">
                <a:solidFill>
                  <a:schemeClr val="bg1"/>
                </a:solidFill>
                <a:latin typeface="Brandon Grotesque Bold" panose="020B0803020203060202" pitchFamily="34" charset="0"/>
                <a:cs typeface="Times New Roman" panose="02020603050405020304" pitchFamily="18" charset="0"/>
              </a:rPr>
              <a:t> et plan Media 2025</a:t>
            </a:r>
            <a:endParaRPr lang="fr-FR" altLang="fr-FR" sz="2400" b="1" dirty="0">
              <a:solidFill>
                <a:schemeClr val="bg1"/>
              </a:solidFill>
              <a:latin typeface="Brandon Grotesque Bold" panose="020B0803020203060202" pitchFamily="34" charset="0"/>
            </a:endParaRPr>
          </a:p>
        </p:txBody>
      </p:sp>
      <p:pic>
        <p:nvPicPr>
          <p:cNvPr id="7" name="Image 6" descr="Une image contenant texte, capture d’écran, Police, conception&#10;&#10;Le contenu généré par l’IA peut être incorrect.">
            <a:extLst>
              <a:ext uri="{FF2B5EF4-FFF2-40B4-BE49-F238E27FC236}">
                <a16:creationId xmlns:a16="http://schemas.microsoft.com/office/drawing/2014/main" id="{754701BB-7623-92D0-EFCB-D4D63F24A743}"/>
              </a:ext>
            </a:extLst>
          </p:cNvPr>
          <p:cNvPicPr>
            <a:picLocks noChangeAspect="1"/>
          </p:cNvPicPr>
          <p:nvPr/>
        </p:nvPicPr>
        <p:blipFill>
          <a:blip r:embed="rId3">
            <a:extLst>
              <a:ext uri="{28A0092B-C50C-407E-A947-70E740481C1C}">
                <a14:useLocalDpi xmlns:a14="http://schemas.microsoft.com/office/drawing/2010/main" val="0"/>
              </a:ext>
            </a:extLst>
          </a:blip>
          <a:srcRect l="10900" r="23400" b="34444"/>
          <a:stretch/>
        </p:blipFill>
        <p:spPr>
          <a:xfrm>
            <a:off x="725868" y="1019175"/>
            <a:ext cx="7673214" cy="541401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5F2E0-D9C7-A0EE-D68C-E835D5D95E73}"/>
            </a:ext>
          </a:extLst>
        </p:cNvPr>
        <p:cNvGrpSpPr/>
        <p:nvPr/>
      </p:nvGrpSpPr>
      <p:grpSpPr>
        <a:xfrm>
          <a:off x="0" y="0"/>
          <a:ext cx="0" cy="0"/>
          <a:chOff x="0" y="0"/>
          <a:chExt cx="0" cy="0"/>
        </a:xfrm>
      </p:grpSpPr>
      <p:sp>
        <p:nvSpPr>
          <p:cNvPr id="4" name="Rectangle : avec coins arrondis en haut 3">
            <a:extLst>
              <a:ext uri="{FF2B5EF4-FFF2-40B4-BE49-F238E27FC236}">
                <a16:creationId xmlns:a16="http://schemas.microsoft.com/office/drawing/2014/main" id="{07D2CB06-5218-6A5D-DFF3-8D25DB8ED8D7}"/>
              </a:ext>
            </a:extLst>
          </p:cNvPr>
          <p:cNvSpPr/>
          <p:nvPr/>
        </p:nvSpPr>
        <p:spPr>
          <a:xfrm>
            <a:off x="98425" y="127000"/>
            <a:ext cx="8928100" cy="746125"/>
          </a:xfrm>
          <a:prstGeom prst="round2Same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E9F56"/>
              </a:solidFill>
            </a:endParaRPr>
          </a:p>
        </p:txBody>
      </p:sp>
      <p:pic>
        <p:nvPicPr>
          <p:cNvPr id="14340" name="Image 7">
            <a:extLst>
              <a:ext uri="{FF2B5EF4-FFF2-40B4-BE49-F238E27FC236}">
                <a16:creationId xmlns:a16="http://schemas.microsoft.com/office/drawing/2014/main" id="{28E2ED6A-A5BB-3164-93D3-4FC55B78F93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7010" t="11089" r="17021" b="11929"/>
          <a:stretch>
            <a:fillRect/>
          </a:stretch>
        </p:blipFill>
        <p:spPr bwMode="auto">
          <a:xfrm>
            <a:off x="8500798" y="5985058"/>
            <a:ext cx="503734" cy="59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1">
            <a:extLst>
              <a:ext uri="{FF2B5EF4-FFF2-40B4-BE49-F238E27FC236}">
                <a16:creationId xmlns:a16="http://schemas.microsoft.com/office/drawing/2014/main" id="{F9FDD7D8-034E-2F2E-D963-F5557EE88D9C}"/>
              </a:ext>
            </a:extLst>
          </p:cNvPr>
          <p:cNvSpPr>
            <a:spLocks noChangeArrowheads="1"/>
          </p:cNvSpPr>
          <p:nvPr/>
        </p:nvSpPr>
        <p:spPr bwMode="auto">
          <a:xfrm>
            <a:off x="107950" y="2730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dirty="0">
                <a:solidFill>
                  <a:schemeClr val="bg1"/>
                </a:solidFill>
                <a:latin typeface="Brandon Grotesque Bold" panose="020B0803020203060202" pitchFamily="34" charset="0"/>
                <a:cs typeface="Times New Roman" panose="02020603050405020304" pitchFamily="18" charset="0"/>
              </a:rPr>
              <a:t>2 – Retroplanning actions de </a:t>
            </a:r>
            <a:r>
              <a:rPr lang="fr-FR" altLang="fr-FR" sz="2400" b="1" dirty="0" err="1">
                <a:solidFill>
                  <a:schemeClr val="bg1"/>
                </a:solidFill>
                <a:latin typeface="Brandon Grotesque Bold" panose="020B0803020203060202" pitchFamily="34" charset="0"/>
                <a:cs typeface="Times New Roman" panose="02020603050405020304" pitchFamily="18" charset="0"/>
              </a:rPr>
              <a:t>comm</a:t>
            </a:r>
            <a:r>
              <a:rPr lang="fr-FR" altLang="fr-FR" sz="2400" b="1" dirty="0">
                <a:solidFill>
                  <a:schemeClr val="bg1"/>
                </a:solidFill>
                <a:latin typeface="Brandon Grotesque Bold" panose="020B0803020203060202" pitchFamily="34" charset="0"/>
                <a:cs typeface="Times New Roman" panose="02020603050405020304" pitchFamily="18" charset="0"/>
              </a:rPr>
              <a:t> et plan Media 2025</a:t>
            </a:r>
            <a:endParaRPr lang="fr-FR" altLang="fr-FR" sz="2400" b="1" dirty="0">
              <a:solidFill>
                <a:schemeClr val="bg1"/>
              </a:solidFill>
              <a:latin typeface="Brandon Grotesque Bold" panose="020B0803020203060202" pitchFamily="34" charset="0"/>
            </a:endParaRPr>
          </a:p>
        </p:txBody>
      </p:sp>
      <p:pic>
        <p:nvPicPr>
          <p:cNvPr id="3" name="Image 2" descr="Une image contenant texte, capture d’écran, Police, diagramme&#10;&#10;Le contenu généré par l’IA peut être incorrect.">
            <a:extLst>
              <a:ext uri="{FF2B5EF4-FFF2-40B4-BE49-F238E27FC236}">
                <a16:creationId xmlns:a16="http://schemas.microsoft.com/office/drawing/2014/main" id="{6FA97392-A99D-2046-FF17-BA86339A0DB4}"/>
              </a:ext>
            </a:extLst>
          </p:cNvPr>
          <p:cNvPicPr>
            <a:picLocks noChangeAspect="1"/>
          </p:cNvPicPr>
          <p:nvPr/>
        </p:nvPicPr>
        <p:blipFill>
          <a:blip r:embed="rId3">
            <a:extLst>
              <a:ext uri="{28A0092B-C50C-407E-A947-70E740481C1C}">
                <a14:useLocalDpi xmlns:a14="http://schemas.microsoft.com/office/drawing/2010/main" val="0"/>
              </a:ext>
            </a:extLst>
          </a:blip>
          <a:srcRect l="11200" t="52341" r="24100"/>
          <a:stretch/>
        </p:blipFill>
        <p:spPr>
          <a:xfrm>
            <a:off x="1434783" y="1019175"/>
            <a:ext cx="5916168" cy="3081632"/>
          </a:xfrm>
          <a:prstGeom prst="rect">
            <a:avLst/>
          </a:prstGeom>
        </p:spPr>
      </p:pic>
      <p:pic>
        <p:nvPicPr>
          <p:cNvPr id="5" name="Image 4" descr="Une image contenant texte, capture d’écran, Police, diagramme&#10;&#10;Le contenu généré par l’IA peut être incorrect.">
            <a:extLst>
              <a:ext uri="{FF2B5EF4-FFF2-40B4-BE49-F238E27FC236}">
                <a16:creationId xmlns:a16="http://schemas.microsoft.com/office/drawing/2014/main" id="{21FAE6CB-6083-F818-E5D7-1B38D017FB56}"/>
              </a:ext>
            </a:extLst>
          </p:cNvPr>
          <p:cNvPicPr>
            <a:picLocks noChangeAspect="1"/>
          </p:cNvPicPr>
          <p:nvPr/>
        </p:nvPicPr>
        <p:blipFill>
          <a:blip r:embed="rId3">
            <a:extLst>
              <a:ext uri="{28A0092B-C50C-407E-A947-70E740481C1C}">
                <a14:useLocalDpi xmlns:a14="http://schemas.microsoft.com/office/drawing/2010/main" val="0"/>
              </a:ext>
            </a:extLst>
          </a:blip>
          <a:srcRect l="11200" r="24100" b="61092"/>
          <a:stretch/>
        </p:blipFill>
        <p:spPr>
          <a:xfrm>
            <a:off x="1604391" y="4100807"/>
            <a:ext cx="5916168" cy="2515720"/>
          </a:xfrm>
          <a:prstGeom prst="rect">
            <a:avLst/>
          </a:prstGeom>
        </p:spPr>
      </p:pic>
    </p:spTree>
    <p:extLst>
      <p:ext uri="{BB962C8B-B14F-4D97-AF65-F5344CB8AC3E}">
        <p14:creationId xmlns:p14="http://schemas.microsoft.com/office/powerpoint/2010/main" val="1067637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607B2-30E4-92EA-C888-BE779B4E9DB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3335956-302D-6B62-7DC3-9BB3B7EC5660}"/>
              </a:ext>
            </a:extLst>
          </p:cNvPr>
          <p:cNvSpPr/>
          <p:nvPr/>
        </p:nvSpPr>
        <p:spPr>
          <a:xfrm>
            <a:off x="107950" y="115888"/>
            <a:ext cx="8928100" cy="661828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Rectangle 21">
            <a:extLst>
              <a:ext uri="{FF2B5EF4-FFF2-40B4-BE49-F238E27FC236}">
                <a16:creationId xmlns:a16="http://schemas.microsoft.com/office/drawing/2014/main" id="{0229E71E-45BE-B616-D650-568B4C7D26E6}"/>
              </a:ext>
            </a:extLst>
          </p:cNvPr>
          <p:cNvSpPr/>
          <p:nvPr/>
        </p:nvSpPr>
        <p:spPr>
          <a:xfrm>
            <a:off x="395288" y="3106738"/>
            <a:ext cx="3132137" cy="330200"/>
          </a:xfrm>
          <a:prstGeom prst="rect">
            <a:avLst/>
          </a:prstGeom>
        </p:spPr>
        <p:txBody>
          <a:bodyPr>
            <a:spAutoFit/>
          </a:bodyPr>
          <a:lstStyle/>
          <a:p>
            <a:pPr eaLnBrk="1" fontAlgn="auto" hangingPunct="1">
              <a:lnSpc>
                <a:spcPct val="115000"/>
              </a:lnSpc>
              <a:spcBef>
                <a:spcPts val="0"/>
              </a:spcBef>
              <a:spcAft>
                <a:spcPts val="0"/>
              </a:spcAft>
              <a:defRPr/>
            </a:pPr>
            <a:r>
              <a:rPr lang="fr-FR" sz="1350" b="1">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rPr>
              <a:t> </a:t>
            </a:r>
            <a:endParaRPr lang="fr-FR" sz="1350">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endParaRPr>
          </a:p>
        </p:txBody>
      </p:sp>
      <p:sp>
        <p:nvSpPr>
          <p:cNvPr id="4" name="Rectangle : avec coins arrondis en haut 3">
            <a:extLst>
              <a:ext uri="{FF2B5EF4-FFF2-40B4-BE49-F238E27FC236}">
                <a16:creationId xmlns:a16="http://schemas.microsoft.com/office/drawing/2014/main" id="{3B49453D-911C-FBAD-4C5B-80AE8BF5C0F1}"/>
              </a:ext>
            </a:extLst>
          </p:cNvPr>
          <p:cNvSpPr/>
          <p:nvPr/>
        </p:nvSpPr>
        <p:spPr>
          <a:xfrm>
            <a:off x="98425" y="127000"/>
            <a:ext cx="8928100" cy="746125"/>
          </a:xfrm>
          <a:prstGeom prst="round2Same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E9F56"/>
              </a:solidFill>
            </a:endParaRPr>
          </a:p>
        </p:txBody>
      </p:sp>
      <p:sp>
        <p:nvSpPr>
          <p:cNvPr id="16389" name="Rectangle 1">
            <a:extLst>
              <a:ext uri="{FF2B5EF4-FFF2-40B4-BE49-F238E27FC236}">
                <a16:creationId xmlns:a16="http://schemas.microsoft.com/office/drawing/2014/main" id="{553AD507-641E-B695-8217-AD969F4112F7}"/>
              </a:ext>
            </a:extLst>
          </p:cNvPr>
          <p:cNvSpPr>
            <a:spLocks noChangeArrowheads="1"/>
          </p:cNvSpPr>
          <p:nvPr/>
        </p:nvSpPr>
        <p:spPr bwMode="auto">
          <a:xfrm>
            <a:off x="107950" y="2730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dirty="0">
                <a:solidFill>
                  <a:schemeClr val="bg1"/>
                </a:solidFill>
                <a:latin typeface="Brandon Grotesque Bold" panose="020B0803020203060202" pitchFamily="34" charset="0"/>
                <a:cs typeface="Times New Roman" panose="02020603050405020304" pitchFamily="18" charset="0"/>
              </a:rPr>
              <a:t>3 – Bilans Actions Pros et Prescripteurs</a:t>
            </a:r>
            <a:endParaRPr lang="fr-FR" altLang="fr-FR" sz="2400" b="1" dirty="0">
              <a:solidFill>
                <a:schemeClr val="bg1"/>
              </a:solidFill>
              <a:latin typeface="Brandon Grotesque Bold" panose="020B0803020203060202" pitchFamily="34" charset="0"/>
            </a:endParaRPr>
          </a:p>
        </p:txBody>
      </p:sp>
      <p:sp>
        <p:nvSpPr>
          <p:cNvPr id="3" name="ZoneTexte 2">
            <a:extLst>
              <a:ext uri="{FF2B5EF4-FFF2-40B4-BE49-F238E27FC236}">
                <a16:creationId xmlns:a16="http://schemas.microsoft.com/office/drawing/2014/main" id="{C56AA197-5E7C-5A78-FB52-08D4F387DA12}"/>
              </a:ext>
            </a:extLst>
          </p:cNvPr>
          <p:cNvSpPr txBox="1"/>
          <p:nvPr/>
        </p:nvSpPr>
        <p:spPr>
          <a:xfrm>
            <a:off x="250503" y="1260093"/>
            <a:ext cx="4440370" cy="1569660"/>
          </a:xfrm>
          <a:prstGeom prst="rect">
            <a:avLst/>
          </a:prstGeom>
          <a:noFill/>
        </p:spPr>
        <p:txBody>
          <a:bodyPr wrap="square" lIns="91440" tIns="45720" rIns="91440" bIns="45720" anchor="t">
            <a:spAutoFit/>
          </a:bodyPr>
          <a:lstStyle/>
          <a:p>
            <a:pPr>
              <a:defRPr/>
            </a:pPr>
            <a:r>
              <a:rPr lang="fr-FR" sz="1200" b="1" u="sng" dirty="0">
                <a:solidFill>
                  <a:srgbClr val="BE9F56"/>
                </a:solidFill>
                <a:latin typeface="+mn-lt"/>
              </a:rPr>
              <a:t>Objectifs : </a:t>
            </a:r>
          </a:p>
          <a:p>
            <a:pPr marL="285750" indent="-285750" algn="just">
              <a:buFont typeface="Arial" panose="020B0604020202020204" pitchFamily="34" charset="0"/>
              <a:buChar char="•"/>
              <a:defRPr/>
            </a:pPr>
            <a:r>
              <a:rPr lang="fr-FR" sz="1200" dirty="0">
                <a:solidFill>
                  <a:srgbClr val="040C28"/>
                </a:solidFill>
                <a:latin typeface="+mn-lt"/>
              </a:rPr>
              <a:t>Sensibiliser les jeunes amateurs de vins aux vins de Corbières</a:t>
            </a:r>
          </a:p>
          <a:p>
            <a:pPr marL="285750" indent="-285750" algn="just">
              <a:buFont typeface="Arial" panose="020B0604020202020204" pitchFamily="34" charset="0"/>
              <a:buChar char="•"/>
              <a:defRPr/>
            </a:pPr>
            <a:r>
              <a:rPr lang="fr-FR" sz="1200" dirty="0">
                <a:solidFill>
                  <a:srgbClr val="040C28"/>
                </a:solidFill>
                <a:latin typeface="+mn-lt"/>
              </a:rPr>
              <a:t>Faire passer les messages primordiaux et dépoussiérer l’image</a:t>
            </a:r>
          </a:p>
          <a:p>
            <a:pPr marL="285750" indent="-285750" algn="just">
              <a:buFont typeface="Arial" panose="020B0604020202020204" pitchFamily="34" charset="0"/>
              <a:buChar char="•"/>
              <a:defRPr/>
            </a:pPr>
            <a:r>
              <a:rPr lang="fr-FR" sz="1200" dirty="0">
                <a:solidFill>
                  <a:srgbClr val="040C28"/>
                </a:solidFill>
                <a:latin typeface="+mn-lt"/>
              </a:rPr>
              <a:t>Préparer les futurs marchés</a:t>
            </a:r>
          </a:p>
          <a:p>
            <a:pPr marL="285750" indent="-285750" algn="just">
              <a:buFont typeface="Arial" panose="020B0604020202020204" pitchFamily="34" charset="0"/>
              <a:buChar char="•"/>
              <a:defRPr/>
            </a:pPr>
            <a:endParaRPr lang="fr-FR" sz="1200" b="1" u="sng" dirty="0">
              <a:solidFill>
                <a:srgbClr val="040C28"/>
              </a:solidFill>
              <a:latin typeface="+mn-lt"/>
            </a:endParaRPr>
          </a:p>
          <a:p>
            <a:pPr algn="just">
              <a:defRPr/>
            </a:pPr>
            <a:r>
              <a:rPr lang="fr-FR" sz="1200" b="1" u="sng" dirty="0">
                <a:solidFill>
                  <a:srgbClr val="BE9F56"/>
                </a:solidFill>
                <a:latin typeface="+mn-lt"/>
              </a:rPr>
              <a:t>Cibles : </a:t>
            </a:r>
          </a:p>
          <a:p>
            <a:pPr marL="285750" indent="-285750" algn="just">
              <a:buFont typeface="Arial" panose="020B0604020202020204" pitchFamily="34" charset="0"/>
              <a:buChar char="•"/>
              <a:defRPr/>
            </a:pPr>
            <a:r>
              <a:rPr lang="fr-FR" sz="1200" dirty="0">
                <a:solidFill>
                  <a:srgbClr val="040C28"/>
                </a:solidFill>
                <a:latin typeface="+mn-lt"/>
              </a:rPr>
              <a:t>Clubs d’œnologie des grandes écoles : 30 étudiants inscrits</a:t>
            </a:r>
            <a:endParaRPr lang="fr-FR" sz="1200" dirty="0">
              <a:solidFill>
                <a:srgbClr val="FF0000"/>
              </a:solidFill>
              <a:latin typeface="+mn-lt"/>
              <a:cs typeface="Calibri"/>
            </a:endParaRPr>
          </a:p>
          <a:p>
            <a:pPr>
              <a:defRPr/>
            </a:pPr>
            <a:endParaRPr lang="fr-FR" sz="1200" dirty="0">
              <a:solidFill>
                <a:srgbClr val="040C28"/>
              </a:solidFill>
              <a:latin typeface="+mn-lt"/>
              <a:cs typeface="Calibri"/>
            </a:endParaRPr>
          </a:p>
        </p:txBody>
      </p:sp>
      <p:sp>
        <p:nvSpPr>
          <p:cNvPr id="16392" name="Rectangle 33">
            <a:extLst>
              <a:ext uri="{FF2B5EF4-FFF2-40B4-BE49-F238E27FC236}">
                <a16:creationId xmlns:a16="http://schemas.microsoft.com/office/drawing/2014/main" id="{5B2C1D84-7757-79AB-5FF1-4F3B0F7DE326}"/>
              </a:ext>
            </a:extLst>
          </p:cNvPr>
          <p:cNvSpPr>
            <a:spLocks noChangeArrowheads="1"/>
          </p:cNvSpPr>
          <p:nvPr/>
        </p:nvSpPr>
        <p:spPr bwMode="auto">
          <a:xfrm>
            <a:off x="2582863" y="923925"/>
            <a:ext cx="3959225" cy="392113"/>
          </a:xfrm>
          <a:prstGeom prst="roundRect">
            <a:avLst>
              <a:gd name="adj" fmla="val 16667"/>
            </a:avLst>
          </a:pr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algn="ctr" eaLnBrk="1" hangingPunct="1">
              <a:spcBef>
                <a:spcPct val="0"/>
              </a:spcBef>
              <a:buFontTx/>
              <a:buNone/>
            </a:pPr>
            <a:r>
              <a:rPr lang="fr-FR" altLang="fr-FR" sz="1700" b="1" dirty="0">
                <a:solidFill>
                  <a:schemeClr val="bg1"/>
                </a:solidFill>
                <a:latin typeface="VAG Rounded Std" pitchFamily="34" charset="0"/>
                <a:cs typeface="Times New Roman" panose="02020603050405020304" pitchFamily="18" charset="0"/>
              </a:rPr>
              <a:t>KEDGE – 28 janvier 2025</a:t>
            </a:r>
          </a:p>
        </p:txBody>
      </p:sp>
      <p:sp>
        <p:nvSpPr>
          <p:cNvPr id="6" name="ZoneTexte 2">
            <a:extLst>
              <a:ext uri="{FF2B5EF4-FFF2-40B4-BE49-F238E27FC236}">
                <a16:creationId xmlns:a16="http://schemas.microsoft.com/office/drawing/2014/main" id="{35480E3A-5EDF-A30C-2936-DD0EFC24F12A}"/>
              </a:ext>
            </a:extLst>
          </p:cNvPr>
          <p:cNvSpPr txBox="1"/>
          <p:nvPr/>
        </p:nvSpPr>
        <p:spPr>
          <a:xfrm>
            <a:off x="204806" y="2742567"/>
            <a:ext cx="4335652" cy="2492990"/>
          </a:xfrm>
          <a:prstGeom prst="rect">
            <a:avLst/>
          </a:prstGeom>
          <a:noFill/>
        </p:spPr>
        <p:txBody>
          <a:bodyPr wrap="square" lIns="91440" tIns="45720" rIns="91440" bIns="45720" anchor="t">
            <a:spAutoFit/>
          </a:bodyPr>
          <a:lstStyle/>
          <a:p>
            <a:pPr>
              <a:defRPr/>
            </a:pPr>
            <a:r>
              <a:rPr lang="fr-FR" sz="1200" b="1" u="sng" dirty="0">
                <a:solidFill>
                  <a:srgbClr val="BE9F56"/>
                </a:solidFill>
                <a:latin typeface="+mn-lt"/>
              </a:rPr>
              <a:t>Quand ? Où ? </a:t>
            </a:r>
            <a:endParaRPr lang="en-US" sz="1200" dirty="0"/>
          </a:p>
          <a:p>
            <a:pPr marL="285750" indent="-285750">
              <a:buFont typeface="Arial" panose="020B0604020202020204" pitchFamily="34" charset="0"/>
              <a:buChar char="•"/>
              <a:defRPr/>
            </a:pPr>
            <a:r>
              <a:rPr lang="fr-FR" sz="1200" dirty="0">
                <a:solidFill>
                  <a:srgbClr val="040C28"/>
                </a:solidFill>
                <a:latin typeface="+mn-lt"/>
              </a:rPr>
              <a:t>28 janvier 2025 à la </a:t>
            </a:r>
            <a:r>
              <a:rPr lang="fr-FR" sz="1200" dirty="0" err="1">
                <a:solidFill>
                  <a:srgbClr val="040C28"/>
                </a:solidFill>
                <a:latin typeface="+mn-lt"/>
              </a:rPr>
              <a:t>Kedge</a:t>
            </a:r>
            <a:r>
              <a:rPr lang="fr-FR" sz="1200" dirty="0">
                <a:solidFill>
                  <a:srgbClr val="040C28"/>
                </a:solidFill>
                <a:latin typeface="+mn-lt"/>
              </a:rPr>
              <a:t> Business </a:t>
            </a:r>
            <a:r>
              <a:rPr lang="fr-FR" sz="1200" dirty="0" err="1">
                <a:solidFill>
                  <a:srgbClr val="040C28"/>
                </a:solidFill>
                <a:latin typeface="+mn-lt"/>
              </a:rPr>
              <a:t>School</a:t>
            </a:r>
            <a:r>
              <a:rPr lang="fr-FR" sz="1200" dirty="0">
                <a:solidFill>
                  <a:srgbClr val="040C28"/>
                </a:solidFill>
                <a:latin typeface="+mn-lt"/>
              </a:rPr>
              <a:t> Bordeaux. </a:t>
            </a:r>
            <a:endParaRPr lang="fr-FR" sz="1200" i="1" dirty="0">
              <a:solidFill>
                <a:schemeClr val="tx1">
                  <a:lumMod val="50000"/>
                  <a:lumOff val="50000"/>
                </a:schemeClr>
              </a:solidFill>
              <a:latin typeface="+mn-lt"/>
            </a:endParaRPr>
          </a:p>
          <a:p>
            <a:pPr>
              <a:defRPr/>
            </a:pPr>
            <a:endParaRPr lang="fr-FR" sz="1200" i="1" dirty="0">
              <a:solidFill>
                <a:schemeClr val="tx1">
                  <a:lumMod val="50000"/>
                  <a:lumOff val="50000"/>
                </a:schemeClr>
              </a:solidFill>
              <a:latin typeface="+mn-lt"/>
            </a:endParaRPr>
          </a:p>
          <a:p>
            <a:pPr>
              <a:defRPr/>
            </a:pPr>
            <a:r>
              <a:rPr lang="fr-FR" sz="1200" b="1" u="sng" dirty="0">
                <a:solidFill>
                  <a:srgbClr val="BE9F56"/>
                </a:solidFill>
                <a:latin typeface="+mn-lt"/>
              </a:rPr>
              <a:t>Déroulé : </a:t>
            </a:r>
          </a:p>
          <a:p>
            <a:pPr marL="285750" indent="-285750" algn="just">
              <a:buFont typeface="Arial" panose="020B0604020202020204" pitchFamily="34" charset="0"/>
              <a:buChar char="•"/>
              <a:defRPr/>
            </a:pPr>
            <a:r>
              <a:rPr lang="fr-FR" sz="1200" dirty="0">
                <a:solidFill>
                  <a:srgbClr val="040C28"/>
                </a:solidFill>
                <a:latin typeface="+mn-lt"/>
              </a:rPr>
              <a:t>Soirée : </a:t>
            </a:r>
            <a:r>
              <a:rPr lang="fr-FR" sz="1200" dirty="0" err="1">
                <a:solidFill>
                  <a:srgbClr val="040C28"/>
                </a:solidFill>
                <a:latin typeface="+mn-lt"/>
              </a:rPr>
              <a:t>Masterclass</a:t>
            </a:r>
            <a:r>
              <a:rPr lang="fr-FR" sz="1200" dirty="0">
                <a:solidFill>
                  <a:srgbClr val="040C28"/>
                </a:solidFill>
                <a:latin typeface="+mn-lt"/>
              </a:rPr>
              <a:t> sur les vins de Corbières accompagnée d’une dégustation de 5 vins représentatifs des terroirs : 2 blancs et 3 rouges</a:t>
            </a:r>
          </a:p>
          <a:p>
            <a:pPr marL="285750" indent="-285750" algn="just">
              <a:buFont typeface="Arial" panose="020B0604020202020204" pitchFamily="34" charset="0"/>
              <a:buChar char="•"/>
              <a:defRPr/>
            </a:pPr>
            <a:r>
              <a:rPr lang="fr-FR" sz="1200" dirty="0">
                <a:solidFill>
                  <a:srgbClr val="040C28"/>
                </a:solidFill>
                <a:latin typeface="+mn-lt"/>
              </a:rPr>
              <a:t>Présence d’Isabelle </a:t>
            </a:r>
            <a:r>
              <a:rPr lang="fr-FR" sz="1200" dirty="0" err="1">
                <a:solidFill>
                  <a:srgbClr val="040C28"/>
                </a:solidFill>
                <a:latin typeface="+mn-lt"/>
              </a:rPr>
              <a:t>Roullier</a:t>
            </a:r>
            <a:r>
              <a:rPr lang="fr-FR" sz="1200" dirty="0">
                <a:solidFill>
                  <a:srgbClr val="040C28"/>
                </a:solidFill>
                <a:latin typeface="+mn-lt"/>
              </a:rPr>
              <a:t>, sommelière ambassadrice de l’appellation</a:t>
            </a:r>
          </a:p>
          <a:p>
            <a:pPr>
              <a:defRPr/>
            </a:pPr>
            <a:endParaRPr lang="fr-FR" sz="1200" dirty="0">
              <a:solidFill>
                <a:srgbClr val="FF0000"/>
              </a:solidFill>
              <a:latin typeface="+mn-lt"/>
              <a:cs typeface="Calibri"/>
            </a:endParaRPr>
          </a:p>
          <a:p>
            <a:pPr>
              <a:defRPr/>
            </a:pPr>
            <a:endParaRPr lang="fr-FR" sz="1200" dirty="0">
              <a:solidFill>
                <a:srgbClr val="FF0000"/>
              </a:solidFill>
              <a:latin typeface="+mn-lt"/>
              <a:cs typeface="Calibri"/>
            </a:endParaRPr>
          </a:p>
          <a:p>
            <a:pPr>
              <a:defRPr/>
            </a:pPr>
            <a:r>
              <a:rPr lang="fr-FR" sz="1200" b="1" u="sng" dirty="0">
                <a:solidFill>
                  <a:srgbClr val="BE9F56"/>
                </a:solidFill>
                <a:latin typeface="+mn-lt"/>
              </a:rPr>
              <a:t>Cuvées présentées : </a:t>
            </a:r>
          </a:p>
          <a:p>
            <a:pPr>
              <a:defRPr/>
            </a:pPr>
            <a:endParaRPr lang="fr-FR" sz="1200" b="1" u="sng" dirty="0">
              <a:solidFill>
                <a:srgbClr val="BE9F56"/>
              </a:solidFill>
              <a:latin typeface="+mn-lt"/>
            </a:endParaRPr>
          </a:p>
        </p:txBody>
      </p:sp>
      <p:sp>
        <p:nvSpPr>
          <p:cNvPr id="8" name="ZoneTexte 7">
            <a:extLst>
              <a:ext uri="{FF2B5EF4-FFF2-40B4-BE49-F238E27FC236}">
                <a16:creationId xmlns:a16="http://schemas.microsoft.com/office/drawing/2014/main" id="{197AC651-1CC1-138C-9DEE-395847EC4811}"/>
              </a:ext>
            </a:extLst>
          </p:cNvPr>
          <p:cNvSpPr txBox="1"/>
          <p:nvPr/>
        </p:nvSpPr>
        <p:spPr>
          <a:xfrm>
            <a:off x="4863816" y="1441180"/>
            <a:ext cx="3989766" cy="369332"/>
          </a:xfrm>
          <a:prstGeom prst="rect">
            <a:avLst/>
          </a:prstGeom>
          <a:solidFill>
            <a:srgbClr val="BE9F56"/>
          </a:solidFill>
        </p:spPr>
        <p:txBody>
          <a:bodyPr wrap="square" rtlCol="0">
            <a:spAutoFit/>
          </a:bodyPr>
          <a:lstStyle/>
          <a:p>
            <a:pPr algn="ctr"/>
            <a:r>
              <a:rPr lang="fr-FR" b="1" dirty="0">
                <a:solidFill>
                  <a:schemeClr val="bg1"/>
                </a:solidFill>
              </a:rPr>
              <a:t>Bilan Qualitatif</a:t>
            </a:r>
            <a:endParaRPr lang="fr-FR" dirty="0"/>
          </a:p>
        </p:txBody>
      </p:sp>
      <p:sp>
        <p:nvSpPr>
          <p:cNvPr id="9" name="ZoneTexte 2">
            <a:extLst>
              <a:ext uri="{FF2B5EF4-FFF2-40B4-BE49-F238E27FC236}">
                <a16:creationId xmlns:a16="http://schemas.microsoft.com/office/drawing/2014/main" id="{A54E11E6-8A09-0648-A508-9725A614E98B}"/>
              </a:ext>
            </a:extLst>
          </p:cNvPr>
          <p:cNvSpPr txBox="1">
            <a:spLocks noChangeArrowheads="1"/>
          </p:cNvSpPr>
          <p:nvPr/>
        </p:nvSpPr>
        <p:spPr bwMode="auto">
          <a:xfrm>
            <a:off x="4824017" y="1832667"/>
            <a:ext cx="4375406" cy="75713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buFontTx/>
              <a:buChar char="-"/>
              <a:defRPr/>
            </a:pPr>
            <a:r>
              <a:rPr lang="fr-FR" sz="1200" dirty="0">
                <a:solidFill>
                  <a:srgbClr val="040C28"/>
                </a:solidFill>
                <a:latin typeface="+mn-lt"/>
              </a:rPr>
              <a:t>30 inscrits sur la </a:t>
            </a:r>
            <a:r>
              <a:rPr lang="fr-FR" sz="1200" dirty="0" err="1">
                <a:solidFill>
                  <a:srgbClr val="040C28"/>
                </a:solidFill>
                <a:latin typeface="+mn-lt"/>
              </a:rPr>
              <a:t>Masterclass</a:t>
            </a:r>
            <a:r>
              <a:rPr lang="fr-FR" sz="1200" dirty="0">
                <a:solidFill>
                  <a:srgbClr val="040C28"/>
                </a:solidFill>
                <a:latin typeface="+mn-lt"/>
              </a:rPr>
              <a:t>, ce qui est très positif. </a:t>
            </a:r>
          </a:p>
          <a:p>
            <a:pPr marL="285750" indent="-285750">
              <a:buFontTx/>
              <a:buChar char="-"/>
              <a:defRPr/>
            </a:pPr>
            <a:r>
              <a:rPr lang="fr-FR" sz="1200" dirty="0">
                <a:solidFill>
                  <a:srgbClr val="040C28"/>
                </a:solidFill>
                <a:latin typeface="+mn-lt"/>
              </a:rPr>
              <a:t>Beaucoup d’interactions. Public très intéressé et curieux. </a:t>
            </a:r>
          </a:p>
          <a:p>
            <a:pPr>
              <a:buNone/>
              <a:defRPr/>
            </a:pPr>
            <a:endParaRPr lang="fr-FR" sz="1400" dirty="0">
              <a:solidFill>
                <a:srgbClr val="040C28"/>
              </a:solidFill>
              <a:latin typeface="+mn-lt"/>
            </a:endParaRPr>
          </a:p>
        </p:txBody>
      </p:sp>
      <p:sp>
        <p:nvSpPr>
          <p:cNvPr id="10" name="Rectangle 9">
            <a:extLst>
              <a:ext uri="{FF2B5EF4-FFF2-40B4-BE49-F238E27FC236}">
                <a16:creationId xmlns:a16="http://schemas.microsoft.com/office/drawing/2014/main" id="{74424AC4-B27F-668B-FACB-1CB14BD3931D}"/>
              </a:ext>
            </a:extLst>
          </p:cNvPr>
          <p:cNvSpPr/>
          <p:nvPr/>
        </p:nvSpPr>
        <p:spPr>
          <a:xfrm>
            <a:off x="4637312" y="1399581"/>
            <a:ext cx="63085" cy="3085544"/>
          </a:xfrm>
          <a:prstGeom prst="rect">
            <a:avLst/>
          </a:prstGeom>
          <a:solidFill>
            <a:schemeClr val="tx1">
              <a:lumMod val="50000"/>
              <a:lumOff val="5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Une image contenant Visage humain, personne, intérieur, habits&#10;&#10;Le contenu généré par l’IA peut être incorrect.">
            <a:extLst>
              <a:ext uri="{FF2B5EF4-FFF2-40B4-BE49-F238E27FC236}">
                <a16:creationId xmlns:a16="http://schemas.microsoft.com/office/drawing/2014/main" id="{65349051-B7D6-06AD-DD29-B702B6BB3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606" y="3032167"/>
            <a:ext cx="1805822" cy="3185816"/>
          </a:xfrm>
          <a:prstGeom prst="rect">
            <a:avLst/>
          </a:prstGeom>
        </p:spPr>
      </p:pic>
      <p:pic>
        <p:nvPicPr>
          <p:cNvPr id="14" name="Image 13" descr="Une image contenant vin, Verre à vin, boisson, personne&#10;&#10;Le contenu généré par l’IA peut être incorrect.">
            <a:extLst>
              <a:ext uri="{FF2B5EF4-FFF2-40B4-BE49-F238E27FC236}">
                <a16:creationId xmlns:a16="http://schemas.microsoft.com/office/drawing/2014/main" id="{F511A805-BC15-4EBF-4B81-FA864D541C74}"/>
              </a:ext>
            </a:extLst>
          </p:cNvPr>
          <p:cNvPicPr>
            <a:picLocks noChangeAspect="1"/>
          </p:cNvPicPr>
          <p:nvPr/>
        </p:nvPicPr>
        <p:blipFill>
          <a:blip r:embed="rId4">
            <a:extLst>
              <a:ext uri="{28A0092B-C50C-407E-A947-70E740481C1C}">
                <a14:useLocalDpi xmlns:a14="http://schemas.microsoft.com/office/drawing/2010/main" val="0"/>
              </a:ext>
            </a:extLst>
          </a:blip>
          <a:srcRect t="3981" b="21867"/>
          <a:stretch/>
        </p:blipFill>
        <p:spPr>
          <a:xfrm>
            <a:off x="4879971" y="2488520"/>
            <a:ext cx="2053014" cy="2492990"/>
          </a:xfrm>
          <a:prstGeom prst="rect">
            <a:avLst/>
          </a:prstGeom>
        </p:spPr>
      </p:pic>
      <p:pic>
        <p:nvPicPr>
          <p:cNvPr id="17" name="Image 16">
            <a:extLst>
              <a:ext uri="{FF2B5EF4-FFF2-40B4-BE49-F238E27FC236}">
                <a16:creationId xmlns:a16="http://schemas.microsoft.com/office/drawing/2014/main" id="{808F8969-8E3C-B969-B3CA-502EBE4065FF}"/>
              </a:ext>
            </a:extLst>
          </p:cNvPr>
          <p:cNvPicPr>
            <a:picLocks noChangeAspect="1"/>
          </p:cNvPicPr>
          <p:nvPr/>
        </p:nvPicPr>
        <p:blipFill>
          <a:blip r:embed="rId5"/>
          <a:stretch>
            <a:fillRect/>
          </a:stretch>
        </p:blipFill>
        <p:spPr>
          <a:xfrm>
            <a:off x="306511" y="5191292"/>
            <a:ext cx="6235577" cy="1026691"/>
          </a:xfrm>
          <a:prstGeom prst="rect">
            <a:avLst/>
          </a:prstGeom>
        </p:spPr>
      </p:pic>
    </p:spTree>
    <p:extLst>
      <p:ext uri="{BB962C8B-B14F-4D97-AF65-F5344CB8AC3E}">
        <p14:creationId xmlns:p14="http://schemas.microsoft.com/office/powerpoint/2010/main" val="1926255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4FA946-C463-B560-099C-8C618DFD484E}"/>
              </a:ext>
            </a:extLst>
          </p:cNvPr>
          <p:cNvSpPr/>
          <p:nvPr/>
        </p:nvSpPr>
        <p:spPr>
          <a:xfrm>
            <a:off x="107950" y="115888"/>
            <a:ext cx="8928100" cy="661828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Rectangle 21">
            <a:extLst>
              <a:ext uri="{FF2B5EF4-FFF2-40B4-BE49-F238E27FC236}">
                <a16:creationId xmlns:a16="http://schemas.microsoft.com/office/drawing/2014/main" id="{87A5E45E-FF50-DF91-FA97-5CFA9928EFA4}"/>
              </a:ext>
            </a:extLst>
          </p:cNvPr>
          <p:cNvSpPr/>
          <p:nvPr/>
        </p:nvSpPr>
        <p:spPr>
          <a:xfrm>
            <a:off x="395288" y="3106738"/>
            <a:ext cx="3132137" cy="330200"/>
          </a:xfrm>
          <a:prstGeom prst="rect">
            <a:avLst/>
          </a:prstGeom>
        </p:spPr>
        <p:txBody>
          <a:bodyPr>
            <a:spAutoFit/>
          </a:bodyPr>
          <a:lstStyle/>
          <a:p>
            <a:pPr eaLnBrk="1" fontAlgn="auto" hangingPunct="1">
              <a:lnSpc>
                <a:spcPct val="115000"/>
              </a:lnSpc>
              <a:spcBef>
                <a:spcPts val="0"/>
              </a:spcBef>
              <a:spcAft>
                <a:spcPts val="0"/>
              </a:spcAft>
              <a:defRPr/>
            </a:pPr>
            <a:r>
              <a:rPr lang="fr-FR" sz="1350" b="1">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rPr>
              <a:t> </a:t>
            </a:r>
            <a:endParaRPr lang="fr-FR" sz="1350">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endParaRPr>
          </a:p>
        </p:txBody>
      </p:sp>
      <p:sp>
        <p:nvSpPr>
          <p:cNvPr id="4" name="Rectangle : avec coins arrondis en haut 3">
            <a:extLst>
              <a:ext uri="{FF2B5EF4-FFF2-40B4-BE49-F238E27FC236}">
                <a16:creationId xmlns:a16="http://schemas.microsoft.com/office/drawing/2014/main" id="{F71F8CFD-1C53-0DCB-07B3-468E818112EB}"/>
              </a:ext>
            </a:extLst>
          </p:cNvPr>
          <p:cNvSpPr/>
          <p:nvPr/>
        </p:nvSpPr>
        <p:spPr>
          <a:xfrm>
            <a:off x="98425" y="127000"/>
            <a:ext cx="8928100" cy="746125"/>
          </a:xfrm>
          <a:prstGeom prst="round2Same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E9F56"/>
              </a:solidFill>
            </a:endParaRPr>
          </a:p>
        </p:txBody>
      </p:sp>
      <p:sp>
        <p:nvSpPr>
          <p:cNvPr id="16389" name="Rectangle 1">
            <a:extLst>
              <a:ext uri="{FF2B5EF4-FFF2-40B4-BE49-F238E27FC236}">
                <a16:creationId xmlns:a16="http://schemas.microsoft.com/office/drawing/2014/main" id="{D02751B2-3EB1-F70F-6C59-D29E4444D856}"/>
              </a:ext>
            </a:extLst>
          </p:cNvPr>
          <p:cNvSpPr>
            <a:spLocks noChangeArrowheads="1"/>
          </p:cNvSpPr>
          <p:nvPr/>
        </p:nvSpPr>
        <p:spPr bwMode="auto">
          <a:xfrm>
            <a:off x="107950" y="2730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dirty="0">
                <a:solidFill>
                  <a:schemeClr val="bg1"/>
                </a:solidFill>
                <a:latin typeface="Brandon Grotesque Bold" panose="020B0803020203060202" pitchFamily="34" charset="0"/>
                <a:cs typeface="Times New Roman" panose="02020603050405020304" pitchFamily="18" charset="0"/>
              </a:rPr>
              <a:t>3 – Bilans Actions Pros et Prescripteurs</a:t>
            </a:r>
            <a:endParaRPr lang="fr-FR" altLang="fr-FR" sz="2400" b="1" dirty="0">
              <a:solidFill>
                <a:schemeClr val="bg1"/>
              </a:solidFill>
              <a:latin typeface="Brandon Grotesque Bold" panose="020B0803020203060202" pitchFamily="34" charset="0"/>
            </a:endParaRPr>
          </a:p>
        </p:txBody>
      </p:sp>
      <p:sp>
        <p:nvSpPr>
          <p:cNvPr id="3" name="ZoneTexte 2">
            <a:extLst>
              <a:ext uri="{FF2B5EF4-FFF2-40B4-BE49-F238E27FC236}">
                <a16:creationId xmlns:a16="http://schemas.microsoft.com/office/drawing/2014/main" id="{C0A18233-64F7-3A5D-7FEB-6A6877F21695}"/>
              </a:ext>
            </a:extLst>
          </p:cNvPr>
          <p:cNvSpPr txBox="1"/>
          <p:nvPr/>
        </p:nvSpPr>
        <p:spPr>
          <a:xfrm>
            <a:off x="250503" y="1342389"/>
            <a:ext cx="4269143" cy="1754326"/>
          </a:xfrm>
          <a:prstGeom prst="rect">
            <a:avLst/>
          </a:prstGeom>
          <a:noFill/>
        </p:spPr>
        <p:txBody>
          <a:bodyPr wrap="square" lIns="91440" tIns="45720" rIns="91440" bIns="45720" anchor="t">
            <a:spAutoFit/>
          </a:bodyPr>
          <a:lstStyle/>
          <a:p>
            <a:pPr>
              <a:defRPr/>
            </a:pPr>
            <a:r>
              <a:rPr lang="fr-FR" sz="1200" b="1" u="sng" dirty="0">
                <a:solidFill>
                  <a:srgbClr val="BE9F56"/>
                </a:solidFill>
                <a:latin typeface="+mn-lt"/>
              </a:rPr>
              <a:t>Objectifs : </a:t>
            </a:r>
          </a:p>
          <a:p>
            <a:pPr marL="285750" indent="-285750" algn="just">
              <a:buFont typeface="Arial" panose="020B0604020202020204" pitchFamily="34" charset="0"/>
              <a:buChar char="•"/>
              <a:defRPr/>
            </a:pPr>
            <a:r>
              <a:rPr lang="fr-FR" sz="1200" dirty="0">
                <a:solidFill>
                  <a:srgbClr val="040C28"/>
                </a:solidFill>
                <a:latin typeface="+mn-lt"/>
              </a:rPr>
              <a:t>Renforcer les liens avec les prescripteurs et les acheteurs</a:t>
            </a:r>
          </a:p>
          <a:p>
            <a:pPr marL="285750" indent="-285750" algn="just">
              <a:buFont typeface="Arial" panose="020B0604020202020204" pitchFamily="34" charset="0"/>
              <a:buChar char="•"/>
              <a:defRPr/>
            </a:pPr>
            <a:r>
              <a:rPr lang="fr-FR" sz="1200" dirty="0">
                <a:solidFill>
                  <a:srgbClr val="040C28"/>
                </a:solidFill>
                <a:latin typeface="+mn-lt"/>
              </a:rPr>
              <a:t>Reposer les fondamentaux de l’AOP et définir des axes de communications clairs</a:t>
            </a:r>
          </a:p>
          <a:p>
            <a:pPr marL="285750" indent="-285750" algn="just">
              <a:buFont typeface="Arial" panose="020B0604020202020204" pitchFamily="34" charset="0"/>
              <a:buChar char="•"/>
              <a:defRPr/>
            </a:pPr>
            <a:r>
              <a:rPr lang="fr-FR" sz="1200" dirty="0">
                <a:solidFill>
                  <a:srgbClr val="040C28"/>
                </a:solidFill>
                <a:latin typeface="+mn-lt"/>
              </a:rPr>
              <a:t>Gagner des parts de marchés</a:t>
            </a:r>
          </a:p>
          <a:p>
            <a:pPr marL="285750" indent="-285750">
              <a:buFont typeface="Arial" panose="020B0604020202020204" pitchFamily="34" charset="0"/>
              <a:buChar char="•"/>
              <a:defRPr/>
            </a:pPr>
            <a:endParaRPr lang="fr-FR" sz="1200" b="1" u="sng" dirty="0">
              <a:solidFill>
                <a:srgbClr val="040C28"/>
              </a:solidFill>
              <a:latin typeface="+mn-lt"/>
            </a:endParaRPr>
          </a:p>
          <a:p>
            <a:pPr>
              <a:defRPr/>
            </a:pPr>
            <a:r>
              <a:rPr lang="fr-FR" sz="1200" b="1" u="sng" dirty="0">
                <a:solidFill>
                  <a:srgbClr val="BE9F56"/>
                </a:solidFill>
                <a:latin typeface="+mn-lt"/>
              </a:rPr>
              <a:t>Cibles : </a:t>
            </a:r>
          </a:p>
          <a:p>
            <a:pPr marL="285750" indent="-285750" algn="just">
              <a:buFont typeface="Arial" panose="020B0604020202020204" pitchFamily="34" charset="0"/>
              <a:buChar char="•"/>
              <a:defRPr/>
            </a:pPr>
            <a:r>
              <a:rPr lang="fr-FR" sz="1200" dirty="0">
                <a:solidFill>
                  <a:srgbClr val="040C28"/>
                </a:solidFill>
                <a:latin typeface="+mn-lt"/>
              </a:rPr>
              <a:t>12 Professionnels du CHR : cavistes, restaurateurs, sommeliers</a:t>
            </a:r>
            <a:endParaRPr lang="fr-FR" sz="1200" dirty="0">
              <a:solidFill>
                <a:srgbClr val="040C28"/>
              </a:solidFill>
              <a:latin typeface="+mn-lt"/>
              <a:cs typeface="Calibri"/>
            </a:endParaRPr>
          </a:p>
        </p:txBody>
      </p:sp>
      <p:sp>
        <p:nvSpPr>
          <p:cNvPr id="16392" name="Rectangle 33">
            <a:extLst>
              <a:ext uri="{FF2B5EF4-FFF2-40B4-BE49-F238E27FC236}">
                <a16:creationId xmlns:a16="http://schemas.microsoft.com/office/drawing/2014/main" id="{541C4A93-FBC8-530B-D645-5CEDBF203255}"/>
              </a:ext>
            </a:extLst>
          </p:cNvPr>
          <p:cNvSpPr>
            <a:spLocks noChangeArrowheads="1"/>
          </p:cNvSpPr>
          <p:nvPr/>
        </p:nvSpPr>
        <p:spPr bwMode="auto">
          <a:xfrm>
            <a:off x="2582863" y="923925"/>
            <a:ext cx="3959225" cy="392113"/>
          </a:xfrm>
          <a:prstGeom prst="roundRect">
            <a:avLst>
              <a:gd name="adj" fmla="val 16667"/>
            </a:avLst>
          </a:pr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algn="ctr" eaLnBrk="1" hangingPunct="1">
              <a:spcBef>
                <a:spcPct val="0"/>
              </a:spcBef>
              <a:buFontTx/>
              <a:buNone/>
            </a:pPr>
            <a:r>
              <a:rPr lang="fr-FR" altLang="fr-FR" sz="1700" b="1" dirty="0" err="1">
                <a:solidFill>
                  <a:schemeClr val="bg1"/>
                </a:solidFill>
                <a:latin typeface="VAG Rounded Std" pitchFamily="34" charset="0"/>
                <a:cs typeface="Times New Roman" panose="02020603050405020304" pitchFamily="18" charset="0"/>
              </a:rPr>
              <a:t>Masterclass</a:t>
            </a:r>
            <a:r>
              <a:rPr lang="fr-FR" altLang="fr-FR" sz="1700" b="1" dirty="0">
                <a:solidFill>
                  <a:schemeClr val="bg1"/>
                </a:solidFill>
                <a:latin typeface="VAG Rounded Std" pitchFamily="34" charset="0"/>
                <a:cs typeface="Times New Roman" panose="02020603050405020304" pitchFamily="18" charset="0"/>
              </a:rPr>
              <a:t> CHR Toulouse – 10 mars 2025</a:t>
            </a:r>
          </a:p>
        </p:txBody>
      </p:sp>
      <p:sp>
        <p:nvSpPr>
          <p:cNvPr id="6" name="ZoneTexte 2">
            <a:extLst>
              <a:ext uri="{FF2B5EF4-FFF2-40B4-BE49-F238E27FC236}">
                <a16:creationId xmlns:a16="http://schemas.microsoft.com/office/drawing/2014/main" id="{015B47F4-2D56-BFB2-E08B-B29B836A9D6C}"/>
              </a:ext>
            </a:extLst>
          </p:cNvPr>
          <p:cNvSpPr txBox="1"/>
          <p:nvPr/>
        </p:nvSpPr>
        <p:spPr>
          <a:xfrm>
            <a:off x="4777076" y="1342389"/>
            <a:ext cx="4116065" cy="2308324"/>
          </a:xfrm>
          <a:prstGeom prst="rect">
            <a:avLst/>
          </a:prstGeom>
          <a:noFill/>
        </p:spPr>
        <p:txBody>
          <a:bodyPr wrap="square" lIns="91440" tIns="45720" rIns="91440" bIns="45720" anchor="t">
            <a:spAutoFit/>
          </a:bodyPr>
          <a:lstStyle/>
          <a:p>
            <a:pPr>
              <a:defRPr/>
            </a:pPr>
            <a:r>
              <a:rPr lang="fr-FR" sz="1200" b="1" u="sng" dirty="0">
                <a:solidFill>
                  <a:srgbClr val="BE9F56"/>
                </a:solidFill>
                <a:latin typeface="+mn-lt"/>
              </a:rPr>
              <a:t>Quand ? Où ? </a:t>
            </a:r>
            <a:endParaRPr lang="en-US" sz="1200" dirty="0"/>
          </a:p>
          <a:p>
            <a:pPr marL="285750" indent="-285750">
              <a:buFont typeface="Arial" panose="020B0604020202020204" pitchFamily="34" charset="0"/>
              <a:buChar char="•"/>
              <a:defRPr/>
            </a:pPr>
            <a:r>
              <a:rPr lang="fr-FR" sz="1200" dirty="0">
                <a:solidFill>
                  <a:srgbClr val="040C28"/>
                </a:solidFill>
                <a:latin typeface="+mn-lt"/>
              </a:rPr>
              <a:t>10 mars 2025 à La </a:t>
            </a:r>
            <a:r>
              <a:rPr lang="fr-FR" sz="1200" dirty="0" err="1">
                <a:solidFill>
                  <a:srgbClr val="040C28"/>
                </a:solidFill>
                <a:latin typeface="+mn-lt"/>
              </a:rPr>
              <a:t>Degust</a:t>
            </a:r>
            <a:r>
              <a:rPr lang="fr-FR" sz="1200" dirty="0">
                <a:solidFill>
                  <a:srgbClr val="040C28"/>
                </a:solidFill>
                <a:latin typeface="+mn-lt"/>
              </a:rPr>
              <a:t> à Toulouse</a:t>
            </a:r>
            <a:endParaRPr lang="fr-FR" sz="1200" i="1" dirty="0">
              <a:solidFill>
                <a:schemeClr val="tx1">
                  <a:lumMod val="50000"/>
                  <a:lumOff val="50000"/>
                </a:schemeClr>
              </a:solidFill>
              <a:latin typeface="+mn-lt"/>
            </a:endParaRPr>
          </a:p>
          <a:p>
            <a:pPr>
              <a:defRPr/>
            </a:pPr>
            <a:endParaRPr lang="fr-FR" sz="1200" i="1" dirty="0">
              <a:solidFill>
                <a:schemeClr val="tx1">
                  <a:lumMod val="50000"/>
                  <a:lumOff val="50000"/>
                </a:schemeClr>
              </a:solidFill>
              <a:latin typeface="+mn-lt"/>
            </a:endParaRPr>
          </a:p>
          <a:p>
            <a:pPr>
              <a:defRPr/>
            </a:pPr>
            <a:r>
              <a:rPr lang="fr-FR" sz="1200" b="1" u="sng" dirty="0">
                <a:solidFill>
                  <a:srgbClr val="BE9F56"/>
                </a:solidFill>
                <a:latin typeface="+mn-lt"/>
              </a:rPr>
              <a:t>Déroulé : </a:t>
            </a:r>
          </a:p>
          <a:p>
            <a:pPr marL="285750" indent="-285750" algn="just">
              <a:buFont typeface="Arial" panose="020B0604020202020204" pitchFamily="34" charset="0"/>
              <a:buChar char="•"/>
              <a:defRPr/>
            </a:pPr>
            <a:r>
              <a:rPr lang="fr-FR" sz="1200" dirty="0">
                <a:solidFill>
                  <a:srgbClr val="040C28"/>
                </a:solidFill>
                <a:latin typeface="+mn-lt"/>
              </a:rPr>
              <a:t>09h-12h30 : présentation des vins de Corbières incluant dégustation de 10 références. </a:t>
            </a:r>
          </a:p>
          <a:p>
            <a:pPr marL="285750" indent="-285750" algn="just">
              <a:buFont typeface="Arial" panose="020B0604020202020204" pitchFamily="34" charset="0"/>
              <a:buChar char="•"/>
              <a:defRPr/>
            </a:pPr>
            <a:r>
              <a:rPr lang="fr-FR" sz="1200" dirty="0">
                <a:solidFill>
                  <a:srgbClr val="040C28"/>
                </a:solidFill>
                <a:latin typeface="+mn-lt"/>
              </a:rPr>
              <a:t>12h30 – 14h00 : repas debout et échanges entre Syndicat et pros. </a:t>
            </a:r>
          </a:p>
          <a:p>
            <a:pPr marL="285750" indent="-285750" algn="just">
              <a:buFont typeface="Arial" panose="020B0604020202020204" pitchFamily="34" charset="0"/>
              <a:buChar char="•"/>
              <a:defRPr/>
            </a:pPr>
            <a:r>
              <a:rPr lang="fr-FR" sz="1200" dirty="0">
                <a:solidFill>
                  <a:srgbClr val="040C28"/>
                </a:solidFill>
                <a:latin typeface="+mn-lt"/>
              </a:rPr>
              <a:t>Présentation réalisée par la sommelière </a:t>
            </a:r>
            <a:r>
              <a:rPr lang="fr-FR" sz="1200" dirty="0" err="1">
                <a:solidFill>
                  <a:srgbClr val="040C28"/>
                </a:solidFill>
                <a:latin typeface="+mn-lt"/>
              </a:rPr>
              <a:t>Isabeller</a:t>
            </a:r>
            <a:r>
              <a:rPr lang="fr-FR" sz="1200" dirty="0">
                <a:solidFill>
                  <a:srgbClr val="040C28"/>
                </a:solidFill>
                <a:latin typeface="+mn-lt"/>
              </a:rPr>
              <a:t> </a:t>
            </a:r>
            <a:r>
              <a:rPr lang="fr-FR" sz="1200" dirty="0" err="1">
                <a:solidFill>
                  <a:srgbClr val="040C28"/>
                </a:solidFill>
                <a:latin typeface="+mn-lt"/>
              </a:rPr>
              <a:t>Roullier</a:t>
            </a:r>
            <a:endParaRPr lang="fr-FR" sz="1200" dirty="0">
              <a:solidFill>
                <a:srgbClr val="040C28"/>
              </a:solidFill>
              <a:latin typeface="+mn-lt"/>
            </a:endParaRPr>
          </a:p>
          <a:p>
            <a:pPr marL="285750" indent="-285750" algn="just">
              <a:buFont typeface="Arial" panose="020B0604020202020204" pitchFamily="34" charset="0"/>
              <a:buChar char="•"/>
              <a:defRPr/>
            </a:pPr>
            <a:r>
              <a:rPr lang="fr-FR" sz="1200" dirty="0">
                <a:solidFill>
                  <a:srgbClr val="040C28"/>
                </a:solidFill>
                <a:latin typeface="+mn-lt"/>
              </a:rPr>
              <a:t>Présence de Aurélie Giron, Lisa </a:t>
            </a:r>
            <a:r>
              <a:rPr lang="fr-FR" sz="1200" dirty="0" err="1">
                <a:solidFill>
                  <a:srgbClr val="040C28"/>
                </a:solidFill>
                <a:latin typeface="+mn-lt"/>
              </a:rPr>
              <a:t>Artau</a:t>
            </a:r>
            <a:r>
              <a:rPr lang="fr-FR" sz="1200" dirty="0">
                <a:solidFill>
                  <a:srgbClr val="040C28"/>
                </a:solidFill>
                <a:latin typeface="+mn-lt"/>
              </a:rPr>
              <a:t> et Christophe </a:t>
            </a:r>
            <a:r>
              <a:rPr lang="fr-FR" sz="1200" dirty="0" err="1">
                <a:solidFill>
                  <a:srgbClr val="040C28"/>
                </a:solidFill>
                <a:latin typeface="+mn-lt"/>
              </a:rPr>
              <a:t>Gualco</a:t>
            </a:r>
            <a:r>
              <a:rPr lang="fr-FR" sz="1200" dirty="0">
                <a:solidFill>
                  <a:srgbClr val="040C28"/>
                </a:solidFill>
                <a:latin typeface="+mn-lt"/>
              </a:rPr>
              <a:t> </a:t>
            </a:r>
          </a:p>
          <a:p>
            <a:pPr>
              <a:defRPr/>
            </a:pPr>
            <a:endParaRPr lang="fr-FR" sz="1200" dirty="0">
              <a:solidFill>
                <a:srgbClr val="FF0000"/>
              </a:solidFill>
              <a:latin typeface="+mn-lt"/>
              <a:cs typeface="Calibri"/>
            </a:endParaRPr>
          </a:p>
          <a:p>
            <a:pPr>
              <a:defRPr/>
            </a:pPr>
            <a:endParaRPr lang="fr-FR" sz="1200" dirty="0">
              <a:solidFill>
                <a:srgbClr val="040C28"/>
              </a:solidFill>
              <a:latin typeface="+mn-lt"/>
            </a:endParaRPr>
          </a:p>
        </p:txBody>
      </p:sp>
      <p:pic>
        <p:nvPicPr>
          <p:cNvPr id="7" name="Image 6" descr="Une image contenant intérieur, habits, personne, homme&#10;&#10;Le contenu généré par l’IA peut être incorrect.">
            <a:extLst>
              <a:ext uri="{FF2B5EF4-FFF2-40B4-BE49-F238E27FC236}">
                <a16:creationId xmlns:a16="http://schemas.microsoft.com/office/drawing/2014/main" id="{EF44498E-F652-FA59-737B-5D09B8492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2719" y="3429000"/>
            <a:ext cx="2429375" cy="3214052"/>
          </a:xfrm>
          <a:prstGeom prst="rect">
            <a:avLst/>
          </a:prstGeom>
        </p:spPr>
      </p:pic>
      <p:sp>
        <p:nvSpPr>
          <p:cNvPr id="8" name="ZoneTexte 7">
            <a:extLst>
              <a:ext uri="{FF2B5EF4-FFF2-40B4-BE49-F238E27FC236}">
                <a16:creationId xmlns:a16="http://schemas.microsoft.com/office/drawing/2014/main" id="{8F23E745-5018-3C40-0FD4-153934B2A867}"/>
              </a:ext>
            </a:extLst>
          </p:cNvPr>
          <p:cNvSpPr txBox="1"/>
          <p:nvPr/>
        </p:nvSpPr>
        <p:spPr>
          <a:xfrm>
            <a:off x="250859" y="3415092"/>
            <a:ext cx="6073145" cy="369332"/>
          </a:xfrm>
          <a:prstGeom prst="rect">
            <a:avLst/>
          </a:prstGeom>
          <a:solidFill>
            <a:srgbClr val="BE9F56"/>
          </a:solidFill>
        </p:spPr>
        <p:txBody>
          <a:bodyPr wrap="square" rtlCol="0">
            <a:spAutoFit/>
          </a:bodyPr>
          <a:lstStyle/>
          <a:p>
            <a:pPr algn="ctr"/>
            <a:r>
              <a:rPr lang="fr-FR" b="1" dirty="0">
                <a:solidFill>
                  <a:schemeClr val="bg1"/>
                </a:solidFill>
              </a:rPr>
              <a:t>Bilan Qualitatif</a:t>
            </a:r>
            <a:endParaRPr lang="fr-FR" dirty="0"/>
          </a:p>
        </p:txBody>
      </p:sp>
      <p:sp>
        <p:nvSpPr>
          <p:cNvPr id="9" name="ZoneTexte 2">
            <a:extLst>
              <a:ext uri="{FF2B5EF4-FFF2-40B4-BE49-F238E27FC236}">
                <a16:creationId xmlns:a16="http://schemas.microsoft.com/office/drawing/2014/main" id="{E8CEB056-56D1-6D2A-C090-F9FA8F2E4E47}"/>
              </a:ext>
            </a:extLst>
          </p:cNvPr>
          <p:cNvSpPr txBox="1">
            <a:spLocks noChangeArrowheads="1"/>
          </p:cNvSpPr>
          <p:nvPr/>
        </p:nvSpPr>
        <p:spPr bwMode="auto">
          <a:xfrm>
            <a:off x="209804" y="3840968"/>
            <a:ext cx="6073145" cy="1458861"/>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spcBef>
                <a:spcPct val="0"/>
              </a:spcBef>
              <a:defRPr/>
            </a:pPr>
            <a:r>
              <a:rPr lang="fr-FR" sz="1200" dirty="0">
                <a:solidFill>
                  <a:srgbClr val="040C28"/>
                </a:solidFill>
                <a:latin typeface="+mn-lt"/>
              </a:rPr>
              <a:t>Format très intimiste et convivial qui plait aux professionnels</a:t>
            </a:r>
          </a:p>
          <a:p>
            <a:pPr marL="285750" indent="-285750" algn="just">
              <a:spcBef>
                <a:spcPct val="0"/>
              </a:spcBef>
              <a:defRPr/>
            </a:pPr>
            <a:r>
              <a:rPr lang="fr-FR" sz="1200" dirty="0">
                <a:solidFill>
                  <a:srgbClr val="040C28"/>
                </a:solidFill>
                <a:latin typeface="+mn-lt"/>
              </a:rPr>
              <a:t>Les messages sont plus faciles à faire passer et il y a eu beaucoup d’interactions</a:t>
            </a:r>
          </a:p>
          <a:p>
            <a:pPr marL="285750" indent="-285750" algn="just">
              <a:spcBef>
                <a:spcPct val="0"/>
              </a:spcBef>
              <a:defRPr/>
            </a:pPr>
            <a:r>
              <a:rPr lang="fr-FR" sz="1200" dirty="0">
                <a:solidFill>
                  <a:srgbClr val="040C28"/>
                </a:solidFill>
                <a:latin typeface="+mn-lt"/>
              </a:rPr>
              <a:t>Les vins dégustés ont plu et les professionnels n’hésitaient pas à faire des retours constructifs</a:t>
            </a:r>
          </a:p>
          <a:p>
            <a:pPr marL="285750" indent="-285750" algn="just">
              <a:spcBef>
                <a:spcPct val="0"/>
              </a:spcBef>
              <a:defRPr/>
            </a:pPr>
            <a:r>
              <a:rPr lang="fr-FR" sz="1200" dirty="0">
                <a:solidFill>
                  <a:srgbClr val="040C28"/>
                </a:solidFill>
                <a:latin typeface="+mn-lt"/>
              </a:rPr>
              <a:t>Les professionnels présents étaient vraiment intéressés et sont disposés à faire des partenariats avec les vignerons</a:t>
            </a:r>
          </a:p>
          <a:p>
            <a:pPr>
              <a:buNone/>
              <a:defRPr/>
            </a:pPr>
            <a:endParaRPr lang="fr-FR" sz="1400" dirty="0">
              <a:solidFill>
                <a:srgbClr val="040C28"/>
              </a:solidFill>
              <a:latin typeface="+mn-lt"/>
            </a:endParaRPr>
          </a:p>
        </p:txBody>
      </p:sp>
      <p:sp>
        <p:nvSpPr>
          <p:cNvPr id="10" name="Rectangle 9">
            <a:extLst>
              <a:ext uri="{FF2B5EF4-FFF2-40B4-BE49-F238E27FC236}">
                <a16:creationId xmlns:a16="http://schemas.microsoft.com/office/drawing/2014/main" id="{4E20E87C-F37D-3D9B-1742-CD8D455E6720}"/>
              </a:ext>
            </a:extLst>
          </p:cNvPr>
          <p:cNvSpPr/>
          <p:nvPr/>
        </p:nvSpPr>
        <p:spPr>
          <a:xfrm>
            <a:off x="4637313" y="1399581"/>
            <a:ext cx="53560" cy="1723485"/>
          </a:xfrm>
          <a:prstGeom prst="rect">
            <a:avLst/>
          </a:prstGeom>
          <a:solidFill>
            <a:schemeClr val="tx1">
              <a:lumMod val="50000"/>
              <a:lumOff val="5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Une image contenant vaisselle, texte, vase, intérieur&#10;&#10;Le contenu généré par l’IA peut être incorrect.">
            <a:extLst>
              <a:ext uri="{FF2B5EF4-FFF2-40B4-BE49-F238E27FC236}">
                <a16:creationId xmlns:a16="http://schemas.microsoft.com/office/drawing/2014/main" id="{D0183351-3916-503D-9785-2694D68CAC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3106" y="4821020"/>
            <a:ext cx="2429376" cy="1822032"/>
          </a:xfrm>
          <a:prstGeom prst="rect">
            <a:avLst/>
          </a:prstGeom>
        </p:spPr>
      </p:pic>
      <p:sp>
        <p:nvSpPr>
          <p:cNvPr id="5" name="ZoneTexte 4">
            <a:extLst>
              <a:ext uri="{FF2B5EF4-FFF2-40B4-BE49-F238E27FC236}">
                <a16:creationId xmlns:a16="http://schemas.microsoft.com/office/drawing/2014/main" id="{944076C5-BB9E-310A-6A6B-EA4F2972BE6C}"/>
              </a:ext>
            </a:extLst>
          </p:cNvPr>
          <p:cNvSpPr txBox="1"/>
          <p:nvPr/>
        </p:nvSpPr>
        <p:spPr>
          <a:xfrm>
            <a:off x="198757" y="4960148"/>
            <a:ext cx="3577715" cy="923330"/>
          </a:xfrm>
          <a:prstGeom prst="rect">
            <a:avLst/>
          </a:prstGeom>
          <a:noFill/>
        </p:spPr>
        <p:txBody>
          <a:bodyPr wrap="square" rtlCol="0">
            <a:spAutoFit/>
          </a:bodyPr>
          <a:lstStyle/>
          <a:p>
            <a:pPr marL="171450" indent="-171450" algn="just">
              <a:buFont typeface="Arial" panose="020B0604020202020204" pitchFamily="34" charset="0"/>
              <a:buChar char="•"/>
            </a:pPr>
            <a:r>
              <a:rPr lang="fr-FR" sz="1200" dirty="0">
                <a:solidFill>
                  <a:srgbClr val="040C28"/>
                </a:solidFill>
                <a:latin typeface="+mn-lt"/>
              </a:rPr>
              <a:t>    Les professionnels présents étaient vraiment</a:t>
            </a:r>
          </a:p>
          <a:p>
            <a:pPr algn="just"/>
            <a:r>
              <a:rPr lang="fr-FR" sz="1200" dirty="0">
                <a:solidFill>
                  <a:srgbClr val="040C28"/>
                </a:solidFill>
                <a:latin typeface="+mn-lt"/>
              </a:rPr>
              <a:t>         intéressés et sont disposés à faire des         </a:t>
            </a:r>
          </a:p>
          <a:p>
            <a:pPr algn="just"/>
            <a:r>
              <a:rPr lang="fr-FR" sz="1200" dirty="0">
                <a:solidFill>
                  <a:srgbClr val="040C28"/>
                </a:solidFill>
                <a:latin typeface="+mn-lt"/>
              </a:rPr>
              <a:t>         partenariats avec les vignerons</a:t>
            </a:r>
          </a:p>
          <a:p>
            <a:pPr algn="just"/>
            <a:endParaRPr lang="fr-F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6D0B7-C1BF-5D26-9BCB-2766660FA42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3A4B538-778A-AA20-FA32-1F86206B47B0}"/>
              </a:ext>
            </a:extLst>
          </p:cNvPr>
          <p:cNvSpPr/>
          <p:nvPr/>
        </p:nvSpPr>
        <p:spPr>
          <a:xfrm>
            <a:off x="107950" y="115888"/>
            <a:ext cx="8928100" cy="661828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Rectangle 21">
            <a:extLst>
              <a:ext uri="{FF2B5EF4-FFF2-40B4-BE49-F238E27FC236}">
                <a16:creationId xmlns:a16="http://schemas.microsoft.com/office/drawing/2014/main" id="{19498651-8439-ED57-3DCA-670671B94FF9}"/>
              </a:ext>
            </a:extLst>
          </p:cNvPr>
          <p:cNvSpPr/>
          <p:nvPr/>
        </p:nvSpPr>
        <p:spPr>
          <a:xfrm>
            <a:off x="395288" y="3106738"/>
            <a:ext cx="3132137" cy="330200"/>
          </a:xfrm>
          <a:prstGeom prst="rect">
            <a:avLst/>
          </a:prstGeom>
        </p:spPr>
        <p:txBody>
          <a:bodyPr>
            <a:spAutoFit/>
          </a:bodyPr>
          <a:lstStyle/>
          <a:p>
            <a:pPr eaLnBrk="1" fontAlgn="auto" hangingPunct="1">
              <a:lnSpc>
                <a:spcPct val="115000"/>
              </a:lnSpc>
              <a:spcBef>
                <a:spcPts val="0"/>
              </a:spcBef>
              <a:spcAft>
                <a:spcPts val="0"/>
              </a:spcAft>
              <a:defRPr/>
            </a:pPr>
            <a:r>
              <a:rPr lang="fr-FR" sz="1350" b="1">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rPr>
              <a:t> </a:t>
            </a:r>
            <a:endParaRPr lang="fr-FR" sz="1350">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endParaRPr>
          </a:p>
        </p:txBody>
      </p:sp>
      <p:sp>
        <p:nvSpPr>
          <p:cNvPr id="4" name="Rectangle : avec coins arrondis en haut 3">
            <a:extLst>
              <a:ext uri="{FF2B5EF4-FFF2-40B4-BE49-F238E27FC236}">
                <a16:creationId xmlns:a16="http://schemas.microsoft.com/office/drawing/2014/main" id="{E78252F0-85FA-C1FF-FAEA-FD9E7FE97F13}"/>
              </a:ext>
            </a:extLst>
          </p:cNvPr>
          <p:cNvSpPr/>
          <p:nvPr/>
        </p:nvSpPr>
        <p:spPr>
          <a:xfrm>
            <a:off x="98425" y="127000"/>
            <a:ext cx="8928100" cy="746125"/>
          </a:xfrm>
          <a:prstGeom prst="round2Same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E9F56"/>
              </a:solidFill>
            </a:endParaRPr>
          </a:p>
        </p:txBody>
      </p:sp>
      <p:sp>
        <p:nvSpPr>
          <p:cNvPr id="16389" name="Rectangle 1">
            <a:extLst>
              <a:ext uri="{FF2B5EF4-FFF2-40B4-BE49-F238E27FC236}">
                <a16:creationId xmlns:a16="http://schemas.microsoft.com/office/drawing/2014/main" id="{BA79AA96-8724-E9D2-8E4B-4F0F8512D25B}"/>
              </a:ext>
            </a:extLst>
          </p:cNvPr>
          <p:cNvSpPr>
            <a:spLocks noChangeArrowheads="1"/>
          </p:cNvSpPr>
          <p:nvPr/>
        </p:nvSpPr>
        <p:spPr bwMode="auto">
          <a:xfrm>
            <a:off x="107950" y="2730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dirty="0">
                <a:solidFill>
                  <a:schemeClr val="bg1"/>
                </a:solidFill>
                <a:latin typeface="Brandon Grotesque Bold" panose="020B0803020203060202" pitchFamily="34" charset="0"/>
                <a:cs typeface="Times New Roman" panose="02020603050405020304" pitchFamily="18" charset="0"/>
              </a:rPr>
              <a:t>3 – Bilans Actions Pros et Prescripteurs</a:t>
            </a:r>
            <a:endParaRPr lang="fr-FR" altLang="fr-FR" sz="2400" b="1" dirty="0">
              <a:solidFill>
                <a:schemeClr val="bg1"/>
              </a:solidFill>
              <a:latin typeface="Brandon Grotesque Bold" panose="020B0803020203060202" pitchFamily="34" charset="0"/>
            </a:endParaRPr>
          </a:p>
        </p:txBody>
      </p:sp>
      <p:sp>
        <p:nvSpPr>
          <p:cNvPr id="3" name="ZoneTexte 2">
            <a:extLst>
              <a:ext uri="{FF2B5EF4-FFF2-40B4-BE49-F238E27FC236}">
                <a16:creationId xmlns:a16="http://schemas.microsoft.com/office/drawing/2014/main" id="{02BBBE92-A053-165A-80C1-765D7A50BD57}"/>
              </a:ext>
            </a:extLst>
          </p:cNvPr>
          <p:cNvSpPr txBox="1"/>
          <p:nvPr/>
        </p:nvSpPr>
        <p:spPr>
          <a:xfrm>
            <a:off x="250503" y="1260093"/>
            <a:ext cx="4440370" cy="2123658"/>
          </a:xfrm>
          <a:prstGeom prst="rect">
            <a:avLst/>
          </a:prstGeom>
          <a:noFill/>
        </p:spPr>
        <p:txBody>
          <a:bodyPr wrap="square" lIns="91440" tIns="45720" rIns="91440" bIns="45720" anchor="t">
            <a:spAutoFit/>
          </a:bodyPr>
          <a:lstStyle/>
          <a:p>
            <a:pPr>
              <a:defRPr/>
            </a:pPr>
            <a:r>
              <a:rPr lang="fr-FR" sz="1200" b="1" u="sng" dirty="0">
                <a:solidFill>
                  <a:srgbClr val="BE9F56"/>
                </a:solidFill>
                <a:latin typeface="+mn-lt"/>
              </a:rPr>
              <a:t>Objectifs : </a:t>
            </a:r>
          </a:p>
          <a:p>
            <a:pPr marL="285750" indent="-285750">
              <a:buFont typeface="Arial" panose="020B0604020202020204" pitchFamily="34" charset="0"/>
              <a:buChar char="•"/>
              <a:defRPr/>
            </a:pPr>
            <a:r>
              <a:rPr lang="fr-FR" sz="1200" dirty="0">
                <a:solidFill>
                  <a:srgbClr val="040C28"/>
                </a:solidFill>
                <a:latin typeface="+mn-lt"/>
              </a:rPr>
              <a:t>Renforcer les liens avec les prescripteurs et les acheteurs</a:t>
            </a:r>
          </a:p>
          <a:p>
            <a:pPr marL="285750" indent="-285750">
              <a:buFont typeface="Arial" panose="020B0604020202020204" pitchFamily="34" charset="0"/>
              <a:buChar char="•"/>
              <a:defRPr/>
            </a:pPr>
            <a:r>
              <a:rPr lang="fr-FR" altLang="fr-FR" sz="1200" dirty="0">
                <a:solidFill>
                  <a:srgbClr val="000000"/>
                </a:solidFill>
                <a:latin typeface="+mn-lt"/>
                <a:cs typeface="Times New Roman" panose="02020603050405020304" pitchFamily="18" charset="0"/>
              </a:rPr>
              <a:t>Faire (re)découvrir les vins à des professionnels qui finalement ne les connaissent pas très bien. </a:t>
            </a:r>
            <a:endParaRPr lang="fr-FR" sz="1200" dirty="0">
              <a:solidFill>
                <a:srgbClr val="040C28"/>
              </a:solidFill>
              <a:latin typeface="+mn-lt"/>
            </a:endParaRPr>
          </a:p>
          <a:p>
            <a:pPr marL="285750" indent="-285750">
              <a:buFont typeface="Arial" panose="020B0604020202020204" pitchFamily="34" charset="0"/>
              <a:buChar char="•"/>
              <a:defRPr/>
            </a:pPr>
            <a:r>
              <a:rPr lang="fr-FR" sz="1200" dirty="0">
                <a:solidFill>
                  <a:srgbClr val="040C28"/>
                </a:solidFill>
                <a:latin typeface="+mn-lt"/>
              </a:rPr>
              <a:t>Reposer les fondamentaux de l’AOP et définir des axes de communications clairs</a:t>
            </a:r>
          </a:p>
          <a:p>
            <a:pPr marL="285750" indent="-285750">
              <a:buFont typeface="Arial" panose="020B0604020202020204" pitchFamily="34" charset="0"/>
              <a:buChar char="•"/>
              <a:defRPr/>
            </a:pPr>
            <a:r>
              <a:rPr lang="fr-FR" sz="1200" dirty="0">
                <a:solidFill>
                  <a:srgbClr val="040C28"/>
                </a:solidFill>
                <a:latin typeface="+mn-lt"/>
              </a:rPr>
              <a:t>Gagner des parts de marchés</a:t>
            </a:r>
          </a:p>
          <a:p>
            <a:pPr marL="285750" indent="-285750">
              <a:buFont typeface="Arial" panose="020B0604020202020204" pitchFamily="34" charset="0"/>
              <a:buChar char="•"/>
              <a:defRPr/>
            </a:pPr>
            <a:endParaRPr lang="fr-FR" sz="1200" b="1" u="sng" dirty="0">
              <a:solidFill>
                <a:srgbClr val="040C28"/>
              </a:solidFill>
              <a:latin typeface="+mn-lt"/>
            </a:endParaRPr>
          </a:p>
          <a:p>
            <a:pPr>
              <a:defRPr/>
            </a:pPr>
            <a:r>
              <a:rPr lang="fr-FR" sz="1200" b="1" u="sng" dirty="0">
                <a:solidFill>
                  <a:srgbClr val="BE9F56"/>
                </a:solidFill>
                <a:latin typeface="+mn-lt"/>
              </a:rPr>
              <a:t>Cibles : </a:t>
            </a:r>
          </a:p>
          <a:p>
            <a:pPr marL="285750" indent="-285750">
              <a:buFont typeface="Arial" panose="020B0604020202020204" pitchFamily="34" charset="0"/>
              <a:buChar char="•"/>
              <a:defRPr/>
            </a:pPr>
            <a:r>
              <a:rPr lang="fr-FR" sz="1200" dirty="0">
                <a:solidFill>
                  <a:srgbClr val="040C28"/>
                </a:solidFill>
                <a:latin typeface="+mn-lt"/>
              </a:rPr>
              <a:t>Cavistes</a:t>
            </a:r>
            <a:endParaRPr lang="fr-FR" sz="1200" dirty="0">
              <a:solidFill>
                <a:srgbClr val="FF0000"/>
              </a:solidFill>
              <a:latin typeface="+mn-lt"/>
              <a:cs typeface="Calibri"/>
            </a:endParaRPr>
          </a:p>
          <a:p>
            <a:pPr>
              <a:defRPr/>
            </a:pPr>
            <a:endParaRPr lang="fr-FR" sz="1200" dirty="0">
              <a:solidFill>
                <a:srgbClr val="040C28"/>
              </a:solidFill>
              <a:latin typeface="+mn-lt"/>
              <a:cs typeface="Calibri"/>
            </a:endParaRPr>
          </a:p>
        </p:txBody>
      </p:sp>
      <p:sp>
        <p:nvSpPr>
          <p:cNvPr id="16392" name="Rectangle 33">
            <a:extLst>
              <a:ext uri="{FF2B5EF4-FFF2-40B4-BE49-F238E27FC236}">
                <a16:creationId xmlns:a16="http://schemas.microsoft.com/office/drawing/2014/main" id="{379170D3-0D4F-8DD1-A04D-377E7304C40A}"/>
              </a:ext>
            </a:extLst>
          </p:cNvPr>
          <p:cNvSpPr>
            <a:spLocks noChangeArrowheads="1"/>
          </p:cNvSpPr>
          <p:nvPr/>
        </p:nvSpPr>
        <p:spPr bwMode="auto">
          <a:xfrm>
            <a:off x="2582863" y="923925"/>
            <a:ext cx="3959225" cy="392113"/>
          </a:xfrm>
          <a:prstGeom prst="roundRect">
            <a:avLst>
              <a:gd name="adj" fmla="val 16667"/>
            </a:avLst>
          </a:pr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algn="ctr" eaLnBrk="1" hangingPunct="1">
              <a:spcBef>
                <a:spcPct val="0"/>
              </a:spcBef>
              <a:buFontTx/>
              <a:buNone/>
            </a:pPr>
            <a:r>
              <a:rPr lang="fr-FR" altLang="fr-FR" sz="1700" b="1" dirty="0">
                <a:solidFill>
                  <a:schemeClr val="bg1"/>
                </a:solidFill>
                <a:latin typeface="VAG Rounded Std" pitchFamily="34" charset="0"/>
                <a:cs typeface="Times New Roman" panose="02020603050405020304" pitchFamily="18" charset="0"/>
              </a:rPr>
              <a:t>FCI – 24 mars 2025</a:t>
            </a:r>
          </a:p>
        </p:txBody>
      </p:sp>
      <p:sp>
        <p:nvSpPr>
          <p:cNvPr id="6" name="ZoneTexte 2">
            <a:extLst>
              <a:ext uri="{FF2B5EF4-FFF2-40B4-BE49-F238E27FC236}">
                <a16:creationId xmlns:a16="http://schemas.microsoft.com/office/drawing/2014/main" id="{1DC4FB21-6541-05D5-B282-718A994DD82E}"/>
              </a:ext>
            </a:extLst>
          </p:cNvPr>
          <p:cNvSpPr txBox="1"/>
          <p:nvPr/>
        </p:nvSpPr>
        <p:spPr>
          <a:xfrm>
            <a:off x="4690873" y="1317285"/>
            <a:ext cx="4335652" cy="1938992"/>
          </a:xfrm>
          <a:prstGeom prst="rect">
            <a:avLst/>
          </a:prstGeom>
          <a:noFill/>
        </p:spPr>
        <p:txBody>
          <a:bodyPr wrap="square" lIns="91440" tIns="45720" rIns="91440" bIns="45720" anchor="t">
            <a:spAutoFit/>
          </a:bodyPr>
          <a:lstStyle/>
          <a:p>
            <a:pPr>
              <a:defRPr/>
            </a:pPr>
            <a:r>
              <a:rPr lang="fr-FR" sz="1200" b="1" u="sng" dirty="0">
                <a:solidFill>
                  <a:srgbClr val="BE9F56"/>
                </a:solidFill>
                <a:latin typeface="+mn-lt"/>
              </a:rPr>
              <a:t>Quand ? Où ? </a:t>
            </a:r>
            <a:endParaRPr lang="en-US" sz="1200" dirty="0"/>
          </a:p>
          <a:p>
            <a:pPr marL="285750" indent="-285750">
              <a:buFont typeface="Arial" panose="020B0604020202020204" pitchFamily="34" charset="0"/>
              <a:buChar char="•"/>
              <a:defRPr/>
            </a:pPr>
            <a:r>
              <a:rPr lang="fr-FR" sz="1200" dirty="0">
                <a:solidFill>
                  <a:srgbClr val="040C28"/>
                </a:solidFill>
                <a:latin typeface="+mn-lt"/>
              </a:rPr>
              <a:t>24 mars 2025 au Château de Boutenac. </a:t>
            </a:r>
            <a:endParaRPr lang="fr-FR" sz="1200" i="1" dirty="0">
              <a:solidFill>
                <a:schemeClr val="tx1">
                  <a:lumMod val="50000"/>
                  <a:lumOff val="50000"/>
                </a:schemeClr>
              </a:solidFill>
              <a:latin typeface="+mn-lt"/>
            </a:endParaRPr>
          </a:p>
          <a:p>
            <a:pPr>
              <a:defRPr/>
            </a:pPr>
            <a:endParaRPr lang="fr-FR" sz="1200" i="1" dirty="0">
              <a:solidFill>
                <a:schemeClr val="tx1">
                  <a:lumMod val="50000"/>
                  <a:lumOff val="50000"/>
                </a:schemeClr>
              </a:solidFill>
              <a:latin typeface="+mn-lt"/>
            </a:endParaRPr>
          </a:p>
          <a:p>
            <a:pPr>
              <a:defRPr/>
            </a:pPr>
            <a:r>
              <a:rPr lang="fr-FR" sz="1200" b="1" u="sng" dirty="0">
                <a:solidFill>
                  <a:srgbClr val="BE9F56"/>
                </a:solidFill>
                <a:latin typeface="+mn-lt"/>
              </a:rPr>
              <a:t>Déroulé : </a:t>
            </a:r>
          </a:p>
          <a:p>
            <a:pPr marL="285750" indent="-285750">
              <a:buFont typeface="Arial" panose="020B0604020202020204" pitchFamily="34" charset="0"/>
              <a:buChar char="•"/>
              <a:defRPr/>
            </a:pPr>
            <a:r>
              <a:rPr lang="fr-FR" sz="1200" dirty="0">
                <a:solidFill>
                  <a:srgbClr val="040C28"/>
                </a:solidFill>
                <a:latin typeface="+mn-lt"/>
              </a:rPr>
              <a:t>11h30-14h30 : Présence de 30 vignerons au Château de Boutenac : 20 Corbières et 10 Boutenac. Dégustation des vins et ensuite cocktail déjeunatoire. </a:t>
            </a:r>
          </a:p>
          <a:p>
            <a:pPr marL="285750" indent="-285750">
              <a:buFont typeface="Arial" panose="020B0604020202020204" pitchFamily="34" charset="0"/>
              <a:buChar char="•"/>
              <a:defRPr/>
            </a:pPr>
            <a:r>
              <a:rPr lang="fr-FR" sz="1200" dirty="0">
                <a:solidFill>
                  <a:srgbClr val="040C28"/>
                </a:solidFill>
                <a:latin typeface="+mn-lt"/>
              </a:rPr>
              <a:t>Présence de 58 cavistes de la France entière </a:t>
            </a:r>
          </a:p>
          <a:p>
            <a:pPr>
              <a:defRPr/>
            </a:pPr>
            <a:endParaRPr lang="fr-FR" sz="1200" dirty="0">
              <a:solidFill>
                <a:srgbClr val="FF0000"/>
              </a:solidFill>
              <a:latin typeface="+mn-lt"/>
              <a:cs typeface="Calibri"/>
            </a:endParaRPr>
          </a:p>
          <a:p>
            <a:pPr>
              <a:defRPr/>
            </a:pPr>
            <a:endParaRPr lang="fr-FR" sz="1200" dirty="0">
              <a:solidFill>
                <a:srgbClr val="040C28"/>
              </a:solidFill>
              <a:latin typeface="+mn-lt"/>
            </a:endParaRPr>
          </a:p>
        </p:txBody>
      </p:sp>
      <p:sp>
        <p:nvSpPr>
          <p:cNvPr id="8" name="ZoneTexte 7">
            <a:extLst>
              <a:ext uri="{FF2B5EF4-FFF2-40B4-BE49-F238E27FC236}">
                <a16:creationId xmlns:a16="http://schemas.microsoft.com/office/drawing/2014/main" id="{8B93B876-63A5-7C10-E0BE-96AA2CA6F609}"/>
              </a:ext>
            </a:extLst>
          </p:cNvPr>
          <p:cNvSpPr txBox="1"/>
          <p:nvPr/>
        </p:nvSpPr>
        <p:spPr>
          <a:xfrm>
            <a:off x="225618" y="3191213"/>
            <a:ext cx="6109434" cy="369332"/>
          </a:xfrm>
          <a:prstGeom prst="rect">
            <a:avLst/>
          </a:prstGeom>
          <a:solidFill>
            <a:srgbClr val="BE9F56"/>
          </a:solidFill>
        </p:spPr>
        <p:txBody>
          <a:bodyPr wrap="square" rtlCol="0">
            <a:spAutoFit/>
          </a:bodyPr>
          <a:lstStyle/>
          <a:p>
            <a:pPr algn="ctr"/>
            <a:r>
              <a:rPr lang="fr-FR" b="1" dirty="0">
                <a:solidFill>
                  <a:schemeClr val="bg1"/>
                </a:solidFill>
              </a:rPr>
              <a:t>Bilan Qualitatif</a:t>
            </a:r>
            <a:endParaRPr lang="fr-FR" dirty="0"/>
          </a:p>
        </p:txBody>
      </p:sp>
      <p:sp>
        <p:nvSpPr>
          <p:cNvPr id="9" name="ZoneTexte 2">
            <a:extLst>
              <a:ext uri="{FF2B5EF4-FFF2-40B4-BE49-F238E27FC236}">
                <a16:creationId xmlns:a16="http://schemas.microsoft.com/office/drawing/2014/main" id="{758F20F4-E86F-397D-91F0-2F7D747E5316}"/>
              </a:ext>
            </a:extLst>
          </p:cNvPr>
          <p:cNvSpPr txBox="1">
            <a:spLocks noChangeArrowheads="1"/>
          </p:cNvSpPr>
          <p:nvPr/>
        </p:nvSpPr>
        <p:spPr bwMode="auto">
          <a:xfrm>
            <a:off x="261907" y="3579981"/>
            <a:ext cx="6190812" cy="179126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buFontTx/>
              <a:buChar char="-"/>
              <a:defRPr/>
            </a:pPr>
            <a:r>
              <a:rPr lang="fr-FR" sz="1200" dirty="0">
                <a:solidFill>
                  <a:srgbClr val="040C28"/>
                </a:solidFill>
                <a:latin typeface="+mn-lt"/>
              </a:rPr>
              <a:t>L’accueil au Château de Boutenac a beaucoup plu aux cavistes présents. Ils sont « chez les vignerons » et pas dans un endroit informel et froid. </a:t>
            </a:r>
          </a:p>
          <a:p>
            <a:pPr marL="285750" indent="-285750">
              <a:buFontTx/>
              <a:buChar char="-"/>
              <a:defRPr/>
            </a:pPr>
            <a:r>
              <a:rPr lang="fr-FR" sz="1200" dirty="0">
                <a:solidFill>
                  <a:srgbClr val="040C28"/>
                </a:solidFill>
                <a:latin typeface="+mn-lt"/>
              </a:rPr>
              <a:t>Format intimiste et convivial qui plait aux professionnels. </a:t>
            </a:r>
          </a:p>
          <a:p>
            <a:pPr marL="285750" indent="-285750">
              <a:buFontTx/>
              <a:buChar char="-"/>
              <a:defRPr/>
            </a:pPr>
            <a:r>
              <a:rPr lang="fr-FR" sz="1200" dirty="0">
                <a:solidFill>
                  <a:srgbClr val="040C28"/>
                </a:solidFill>
                <a:latin typeface="+mn-lt"/>
              </a:rPr>
              <a:t>Les messages sont plus faciles à faire passer et il y a eu beaucoup d’interactions. </a:t>
            </a:r>
          </a:p>
          <a:p>
            <a:pPr marL="285750" indent="-285750">
              <a:buFontTx/>
              <a:buChar char="-"/>
              <a:defRPr/>
            </a:pPr>
            <a:r>
              <a:rPr lang="fr-FR" sz="1200" dirty="0">
                <a:solidFill>
                  <a:srgbClr val="040C28"/>
                </a:solidFill>
                <a:latin typeface="+mn-lt"/>
              </a:rPr>
              <a:t>Les outils comme le carnet de dégustation ont été très appréciés car cela facilite la prise de note et regroupe toutes les informations nécessaires post opération.</a:t>
            </a:r>
          </a:p>
          <a:p>
            <a:pPr marL="285750" indent="-285750">
              <a:buFontTx/>
              <a:buChar char="-"/>
              <a:defRPr/>
            </a:pPr>
            <a:r>
              <a:rPr lang="fr-FR" sz="1200" dirty="0">
                <a:solidFill>
                  <a:srgbClr val="040C28"/>
                </a:solidFill>
                <a:latin typeface="+mn-lt"/>
              </a:rPr>
              <a:t>Les professionnels ont fortement apprécié les attentions à leur égard. </a:t>
            </a:r>
          </a:p>
          <a:p>
            <a:pPr>
              <a:buNone/>
              <a:defRPr/>
            </a:pPr>
            <a:endParaRPr lang="fr-FR" sz="1400" dirty="0">
              <a:solidFill>
                <a:srgbClr val="040C28"/>
              </a:solidFill>
              <a:latin typeface="+mn-lt"/>
            </a:endParaRPr>
          </a:p>
        </p:txBody>
      </p:sp>
      <p:sp>
        <p:nvSpPr>
          <p:cNvPr id="10" name="Rectangle 9">
            <a:extLst>
              <a:ext uri="{FF2B5EF4-FFF2-40B4-BE49-F238E27FC236}">
                <a16:creationId xmlns:a16="http://schemas.microsoft.com/office/drawing/2014/main" id="{F2003DD4-F8A6-423F-438D-956C801AB48E}"/>
              </a:ext>
            </a:extLst>
          </p:cNvPr>
          <p:cNvSpPr/>
          <p:nvPr/>
        </p:nvSpPr>
        <p:spPr>
          <a:xfrm>
            <a:off x="4637313" y="1399581"/>
            <a:ext cx="53560" cy="1723485"/>
          </a:xfrm>
          <a:prstGeom prst="rect">
            <a:avLst/>
          </a:prstGeom>
          <a:solidFill>
            <a:schemeClr val="tx1">
              <a:lumMod val="50000"/>
              <a:lumOff val="5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habits, homme, personne, chaussures&#10;&#10;Le contenu généré par l’IA peut être incorrect.">
            <a:extLst>
              <a:ext uri="{FF2B5EF4-FFF2-40B4-BE49-F238E27FC236}">
                <a16:creationId xmlns:a16="http://schemas.microsoft.com/office/drawing/2014/main" id="{90859B4D-0AC1-3ABD-D938-A109BEC69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37827" y="3839767"/>
            <a:ext cx="3222625" cy="2416968"/>
          </a:xfrm>
          <a:prstGeom prst="rect">
            <a:avLst/>
          </a:prstGeom>
        </p:spPr>
      </p:pic>
      <p:pic>
        <p:nvPicPr>
          <p:cNvPr id="12" name="Image 11" descr="Une image contenant habits, intérieur, personnes, chaussures&#10;&#10;Le contenu généré par l’IA peut être incorrect.">
            <a:extLst>
              <a:ext uri="{FF2B5EF4-FFF2-40B4-BE49-F238E27FC236}">
                <a16:creationId xmlns:a16="http://schemas.microsoft.com/office/drawing/2014/main" id="{A14159D8-C5A3-B9E0-B26A-D01FF9C65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5890" y="5085192"/>
            <a:ext cx="2099162" cy="1574372"/>
          </a:xfrm>
          <a:prstGeom prst="rect">
            <a:avLst/>
          </a:prstGeom>
        </p:spPr>
      </p:pic>
    </p:spTree>
    <p:extLst>
      <p:ext uri="{BB962C8B-B14F-4D97-AF65-F5344CB8AC3E}">
        <p14:creationId xmlns:p14="http://schemas.microsoft.com/office/powerpoint/2010/main" val="3291830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CA400C-6184-E42E-69ED-C206C4107EBD}"/>
              </a:ext>
            </a:extLst>
          </p:cNvPr>
          <p:cNvSpPr/>
          <p:nvPr/>
        </p:nvSpPr>
        <p:spPr>
          <a:xfrm>
            <a:off x="144463" y="90488"/>
            <a:ext cx="8928100" cy="661828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2" name="Rectangle 21">
            <a:extLst>
              <a:ext uri="{FF2B5EF4-FFF2-40B4-BE49-F238E27FC236}">
                <a16:creationId xmlns:a16="http://schemas.microsoft.com/office/drawing/2014/main" id="{86A588DF-CF9B-8987-9DD3-ACBB106070EE}"/>
              </a:ext>
            </a:extLst>
          </p:cNvPr>
          <p:cNvSpPr/>
          <p:nvPr/>
        </p:nvSpPr>
        <p:spPr>
          <a:xfrm>
            <a:off x="395288" y="3106738"/>
            <a:ext cx="3132137" cy="330200"/>
          </a:xfrm>
          <a:prstGeom prst="rect">
            <a:avLst/>
          </a:prstGeom>
        </p:spPr>
        <p:txBody>
          <a:bodyPr>
            <a:spAutoFit/>
          </a:bodyPr>
          <a:lstStyle/>
          <a:p>
            <a:pPr eaLnBrk="1" fontAlgn="auto" hangingPunct="1">
              <a:lnSpc>
                <a:spcPct val="115000"/>
              </a:lnSpc>
              <a:spcBef>
                <a:spcPts val="0"/>
              </a:spcBef>
              <a:spcAft>
                <a:spcPts val="0"/>
              </a:spcAft>
              <a:defRPr/>
            </a:pPr>
            <a:r>
              <a:rPr lang="fr-FR" sz="1350" b="1">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rPr>
              <a:t> </a:t>
            </a:r>
            <a:endParaRPr lang="fr-FR" sz="1350">
              <a:solidFill>
                <a:schemeClr val="tx1">
                  <a:lumMod val="75000"/>
                  <a:lumOff val="25000"/>
                </a:schemeClr>
              </a:solidFill>
              <a:latin typeface="VAG Rounded" panose="02000503030000020004" pitchFamily="2" charset="0"/>
              <a:ea typeface="Calibri" panose="020F0502020204030204" pitchFamily="34" charset="0"/>
              <a:cs typeface="Times New Roman" panose="02020603050405020304" pitchFamily="18" charset="0"/>
            </a:endParaRPr>
          </a:p>
        </p:txBody>
      </p:sp>
      <p:sp>
        <p:nvSpPr>
          <p:cNvPr id="4" name="Rectangle : avec coins arrondis en haut 3">
            <a:extLst>
              <a:ext uri="{FF2B5EF4-FFF2-40B4-BE49-F238E27FC236}">
                <a16:creationId xmlns:a16="http://schemas.microsoft.com/office/drawing/2014/main" id="{29C2DCA9-82F6-5859-C86F-CF3970C08DD2}"/>
              </a:ext>
            </a:extLst>
          </p:cNvPr>
          <p:cNvSpPr/>
          <p:nvPr/>
        </p:nvSpPr>
        <p:spPr>
          <a:xfrm>
            <a:off x="98425" y="127000"/>
            <a:ext cx="8928100" cy="746125"/>
          </a:xfrm>
          <a:prstGeom prst="round2SameRect">
            <a:avLst/>
          </a:prstGeom>
          <a:solidFill>
            <a:srgbClr val="BE9F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BE9F56"/>
              </a:solidFill>
            </a:endParaRPr>
          </a:p>
        </p:txBody>
      </p:sp>
      <p:sp>
        <p:nvSpPr>
          <p:cNvPr id="17413" name="Rectangle 1">
            <a:extLst>
              <a:ext uri="{FF2B5EF4-FFF2-40B4-BE49-F238E27FC236}">
                <a16:creationId xmlns:a16="http://schemas.microsoft.com/office/drawing/2014/main" id="{B77A62AA-71FD-8EC0-CAEE-12D602EDED9E}"/>
              </a:ext>
            </a:extLst>
          </p:cNvPr>
          <p:cNvSpPr>
            <a:spLocks noChangeArrowheads="1"/>
          </p:cNvSpPr>
          <p:nvPr/>
        </p:nvSpPr>
        <p:spPr bwMode="auto">
          <a:xfrm>
            <a:off x="107950" y="2730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dirty="0">
                <a:solidFill>
                  <a:schemeClr val="bg1"/>
                </a:solidFill>
                <a:latin typeface="Brandon Grotesque Bold" panose="020B0803020203060202" pitchFamily="34" charset="0"/>
                <a:cs typeface="Times New Roman" panose="02020603050405020304" pitchFamily="18" charset="0"/>
              </a:rPr>
              <a:t>4 – Bilan </a:t>
            </a:r>
            <a:r>
              <a:rPr lang="fr-FR" altLang="fr-FR" sz="2400" b="1" dirty="0" err="1">
                <a:solidFill>
                  <a:schemeClr val="bg1"/>
                </a:solidFill>
                <a:latin typeface="Brandon Grotesque Bold" panose="020B0803020203060202" pitchFamily="34" charset="0"/>
                <a:cs typeface="Times New Roman" panose="02020603050405020304" pitchFamily="18" charset="0"/>
              </a:rPr>
              <a:t>Wine</a:t>
            </a:r>
            <a:r>
              <a:rPr lang="fr-FR" altLang="fr-FR" sz="2400" b="1" dirty="0">
                <a:solidFill>
                  <a:schemeClr val="bg1"/>
                </a:solidFill>
                <a:latin typeface="Brandon Grotesque Bold" panose="020B0803020203060202" pitchFamily="34" charset="0"/>
                <a:cs typeface="Times New Roman" panose="02020603050405020304" pitchFamily="18" charset="0"/>
              </a:rPr>
              <a:t> Paris 2025</a:t>
            </a:r>
            <a:endParaRPr lang="fr-FR" altLang="fr-FR" sz="2400" b="1" dirty="0">
              <a:solidFill>
                <a:schemeClr val="bg1"/>
              </a:solidFill>
              <a:latin typeface="Brandon Grotesque Bold" panose="020B0803020203060202" pitchFamily="34" charset="0"/>
            </a:endParaRPr>
          </a:p>
        </p:txBody>
      </p:sp>
      <p:sp>
        <p:nvSpPr>
          <p:cNvPr id="5" name="ZoneTexte 4">
            <a:extLst>
              <a:ext uri="{FF2B5EF4-FFF2-40B4-BE49-F238E27FC236}">
                <a16:creationId xmlns:a16="http://schemas.microsoft.com/office/drawing/2014/main" id="{B7F66E43-C58F-CC44-5425-2CB488B1AAA1}"/>
              </a:ext>
            </a:extLst>
          </p:cNvPr>
          <p:cNvSpPr txBox="1"/>
          <p:nvPr/>
        </p:nvSpPr>
        <p:spPr>
          <a:xfrm>
            <a:off x="296862" y="1019175"/>
            <a:ext cx="8702675" cy="3046988"/>
          </a:xfrm>
          <a:prstGeom prst="rect">
            <a:avLst/>
          </a:prstGeom>
          <a:noFill/>
        </p:spPr>
        <p:txBody>
          <a:bodyPr lIns="91440" tIns="45720" rIns="91440" bIns="45720" anchor="t">
            <a:spAutoFit/>
          </a:bodyPr>
          <a:lstStyle/>
          <a:p>
            <a:pPr>
              <a:defRPr/>
            </a:pPr>
            <a:r>
              <a:rPr lang="fr-FR" sz="1200" b="1" u="sng" dirty="0">
                <a:solidFill>
                  <a:srgbClr val="BE9F56"/>
                </a:solidFill>
                <a:latin typeface="+mn-lt"/>
              </a:rPr>
              <a:t>Objectifs :</a:t>
            </a:r>
            <a:r>
              <a:rPr lang="fr-FR" sz="1200" b="1" dirty="0">
                <a:solidFill>
                  <a:srgbClr val="BE9F56"/>
                </a:solidFill>
                <a:latin typeface="+mn-lt"/>
              </a:rPr>
              <a:t> </a:t>
            </a:r>
            <a:r>
              <a:rPr lang="fr-FR" sz="1200" b="1" dirty="0">
                <a:solidFill>
                  <a:srgbClr val="040C28"/>
                </a:solidFill>
                <a:latin typeface="+mn-lt"/>
              </a:rPr>
              <a:t> </a:t>
            </a:r>
            <a:r>
              <a:rPr lang="fr-FR" sz="1200" dirty="0" err="1">
                <a:solidFill>
                  <a:srgbClr val="040C28"/>
                </a:solidFill>
                <a:latin typeface="+mn-lt"/>
              </a:rPr>
              <a:t>Wine</a:t>
            </a:r>
            <a:r>
              <a:rPr lang="fr-FR" sz="1200" dirty="0">
                <a:solidFill>
                  <a:srgbClr val="040C28"/>
                </a:solidFill>
                <a:latin typeface="+mn-lt"/>
              </a:rPr>
              <a:t> Paris est le salon incontournable du monde du vin en France et à l’international. Rendez-vous annuel des acheteurs. </a:t>
            </a:r>
          </a:p>
          <a:p>
            <a:pPr>
              <a:defRPr/>
            </a:pPr>
            <a:r>
              <a:rPr lang="fr-FR" sz="1200" dirty="0">
                <a:solidFill>
                  <a:srgbClr val="040C28"/>
                </a:solidFill>
                <a:latin typeface="+mn-lt"/>
              </a:rPr>
              <a:t>Une présence Corbières à ce salon est indispensable pour asseoir notre position de leader du Languedoc et renforcer notre visibilité. </a:t>
            </a:r>
          </a:p>
          <a:p>
            <a:pPr>
              <a:defRPr/>
            </a:pPr>
            <a:r>
              <a:rPr lang="fr-FR" sz="1200" dirty="0">
                <a:solidFill>
                  <a:srgbClr val="040C28"/>
                </a:solidFill>
                <a:latin typeface="+mn-lt"/>
              </a:rPr>
              <a:t>Les objectifs sont multiples : </a:t>
            </a:r>
          </a:p>
          <a:p>
            <a:pPr marL="285750" indent="-285750">
              <a:buFont typeface="Arial" panose="020B0604020202020204" pitchFamily="34" charset="0"/>
              <a:buChar char="•"/>
              <a:defRPr/>
            </a:pPr>
            <a:r>
              <a:rPr lang="fr-FR" sz="1200" b="1" dirty="0">
                <a:solidFill>
                  <a:srgbClr val="040C28"/>
                </a:solidFill>
                <a:latin typeface="+mn-lt"/>
              </a:rPr>
              <a:t>Gagner des parts de marchés : </a:t>
            </a:r>
            <a:r>
              <a:rPr lang="fr-FR" sz="1200" dirty="0">
                <a:solidFill>
                  <a:srgbClr val="040C28"/>
                </a:solidFill>
                <a:latin typeface="+mn-lt"/>
              </a:rPr>
              <a:t>créer et renforcer les liens avec les prescripteurs et les acheteurs </a:t>
            </a:r>
          </a:p>
          <a:p>
            <a:pPr marL="285750" indent="-285750">
              <a:buFont typeface="Arial" panose="020B0604020202020204" pitchFamily="34" charset="0"/>
              <a:buChar char="•"/>
              <a:defRPr/>
            </a:pPr>
            <a:r>
              <a:rPr lang="fr-FR" sz="1200" b="1" dirty="0">
                <a:solidFill>
                  <a:srgbClr val="040C28"/>
                </a:solidFill>
                <a:latin typeface="+mn-lt"/>
              </a:rPr>
              <a:t>Reposer les fondamentaux de l’AOP et diffuser des messages de communications clairs</a:t>
            </a:r>
          </a:p>
          <a:p>
            <a:pPr marL="285750" indent="-285750">
              <a:buFont typeface="Arial" panose="020B0604020202020204" pitchFamily="34" charset="0"/>
              <a:buChar char="•"/>
              <a:defRPr/>
            </a:pPr>
            <a:r>
              <a:rPr lang="fr-FR" sz="1200" b="1" dirty="0">
                <a:solidFill>
                  <a:srgbClr val="040C28"/>
                </a:solidFill>
                <a:latin typeface="+mn-lt"/>
              </a:rPr>
              <a:t>Travailler la visibilité et la notoriété de l’appellation au niveau national en rencontrant la presse qui compte</a:t>
            </a:r>
          </a:p>
          <a:p>
            <a:pPr>
              <a:defRPr/>
            </a:pPr>
            <a:endParaRPr lang="fr-FR" sz="1200" dirty="0">
              <a:solidFill>
                <a:srgbClr val="040C28"/>
              </a:solidFill>
              <a:latin typeface="+mn-lt"/>
            </a:endParaRPr>
          </a:p>
          <a:p>
            <a:pPr>
              <a:defRPr/>
            </a:pPr>
            <a:r>
              <a:rPr lang="fr-FR" sz="1200" b="1" u="sng" dirty="0">
                <a:solidFill>
                  <a:srgbClr val="BE9F56"/>
                </a:solidFill>
                <a:latin typeface="+mn-lt"/>
              </a:rPr>
              <a:t>Quand ? Où ? </a:t>
            </a:r>
          </a:p>
          <a:p>
            <a:pPr marL="285750" indent="-285750">
              <a:buFont typeface="Arial" panose="020B0604020202020204" pitchFamily="34" charset="0"/>
              <a:buChar char="•"/>
              <a:defRPr/>
            </a:pPr>
            <a:r>
              <a:rPr lang="fr-FR" sz="1200" dirty="0">
                <a:solidFill>
                  <a:srgbClr val="040C28"/>
                </a:solidFill>
                <a:latin typeface="+mn-lt"/>
              </a:rPr>
              <a:t>10 au 12 février 2025 : Paris, Parc des Expositions Porte de Versailles.  Hall 7.2 D233 (</a:t>
            </a:r>
            <a:r>
              <a:rPr lang="fr-FR" altLang="fr-FR" sz="1200" dirty="0">
                <a:solidFill>
                  <a:srgbClr val="000000"/>
                </a:solidFill>
                <a:latin typeface="+mn-lt"/>
                <a:cs typeface="Times New Roman" panose="02020603050405020304" pitchFamily="18" charset="0"/>
              </a:rPr>
              <a:t>hall regroupant tous les vins du Sud de la France)</a:t>
            </a:r>
            <a:endParaRPr lang="fr-FR" sz="1200" dirty="0">
              <a:solidFill>
                <a:srgbClr val="040C28"/>
              </a:solidFill>
              <a:latin typeface="+mn-lt"/>
            </a:endParaRPr>
          </a:p>
          <a:p>
            <a:pPr marL="285750" indent="-285750">
              <a:buFont typeface="Arial" panose="020B0604020202020204" pitchFamily="34" charset="0"/>
              <a:buChar char="•"/>
              <a:defRPr/>
            </a:pPr>
            <a:endParaRPr lang="fr-FR" sz="1200" i="1" dirty="0">
              <a:solidFill>
                <a:schemeClr val="tx1">
                  <a:lumMod val="50000"/>
                  <a:lumOff val="50000"/>
                </a:schemeClr>
              </a:solidFill>
              <a:latin typeface="+mn-lt"/>
              <a:cs typeface="Calibri"/>
            </a:endParaRPr>
          </a:p>
          <a:p>
            <a:pPr>
              <a:defRPr/>
            </a:pPr>
            <a:endParaRPr lang="fr-FR" sz="1200" dirty="0">
              <a:solidFill>
                <a:srgbClr val="040C28"/>
              </a:solidFill>
              <a:latin typeface="+mn-lt"/>
            </a:endParaRPr>
          </a:p>
          <a:p>
            <a:pPr>
              <a:defRPr/>
            </a:pPr>
            <a:endParaRPr lang="fr-FR" sz="1200" dirty="0">
              <a:solidFill>
                <a:srgbClr val="040C28"/>
              </a:solidFill>
              <a:latin typeface="+mn-lt"/>
            </a:endParaRPr>
          </a:p>
          <a:p>
            <a:pPr>
              <a:defRPr/>
            </a:pPr>
            <a:endParaRPr lang="fr-FR" sz="1200" dirty="0">
              <a:solidFill>
                <a:srgbClr val="040C28"/>
              </a:solidFill>
              <a:latin typeface="+mn-lt"/>
            </a:endParaRPr>
          </a:p>
          <a:p>
            <a:pPr>
              <a:defRPr/>
            </a:pPr>
            <a:endParaRPr lang="fr-FR" sz="1200" dirty="0">
              <a:solidFill>
                <a:srgbClr val="FF0000"/>
              </a:solidFill>
              <a:latin typeface="+mn-lt"/>
              <a:cs typeface="Calibri"/>
            </a:endParaRPr>
          </a:p>
          <a:p>
            <a:pPr>
              <a:defRPr/>
            </a:pPr>
            <a:endParaRPr lang="fr-FR" sz="1200" dirty="0">
              <a:solidFill>
                <a:srgbClr val="040C28"/>
              </a:solidFill>
              <a:latin typeface="+mn-lt"/>
            </a:endParaRPr>
          </a:p>
        </p:txBody>
      </p:sp>
      <p:sp>
        <p:nvSpPr>
          <p:cNvPr id="3" name="ZoneTexte 2">
            <a:extLst>
              <a:ext uri="{FF2B5EF4-FFF2-40B4-BE49-F238E27FC236}">
                <a16:creationId xmlns:a16="http://schemas.microsoft.com/office/drawing/2014/main" id="{4F7D73B8-F191-DA38-5E95-186040A84210}"/>
              </a:ext>
            </a:extLst>
          </p:cNvPr>
          <p:cNvSpPr txBox="1"/>
          <p:nvPr/>
        </p:nvSpPr>
        <p:spPr>
          <a:xfrm>
            <a:off x="395288" y="3026364"/>
            <a:ext cx="8353424" cy="369332"/>
          </a:xfrm>
          <a:prstGeom prst="rect">
            <a:avLst/>
          </a:prstGeom>
          <a:solidFill>
            <a:srgbClr val="CFB783"/>
          </a:solidFill>
          <a:ln w="3175">
            <a:solidFill>
              <a:schemeClr val="bg1"/>
            </a:solidFill>
          </a:ln>
        </p:spPr>
        <p:txBody>
          <a:bodyPr wrap="square">
            <a:spAutoFit/>
          </a:bodyPr>
          <a:lstStyle/>
          <a:p>
            <a:pPr algn="ctr">
              <a:defRPr/>
            </a:pPr>
            <a:r>
              <a:rPr lang="fr-FR" b="1" dirty="0">
                <a:solidFill>
                  <a:schemeClr val="bg1"/>
                </a:solidFill>
              </a:rPr>
              <a:t>Chiffres clés </a:t>
            </a:r>
            <a:r>
              <a:rPr lang="fr-FR" b="1" dirty="0" err="1">
                <a:solidFill>
                  <a:schemeClr val="bg1"/>
                </a:solidFill>
              </a:rPr>
              <a:t>Wine</a:t>
            </a:r>
            <a:r>
              <a:rPr lang="fr-FR" b="1" dirty="0">
                <a:solidFill>
                  <a:schemeClr val="bg1"/>
                </a:solidFill>
              </a:rPr>
              <a:t> Paris 2025 (source </a:t>
            </a:r>
            <a:r>
              <a:rPr lang="fr-FR" b="1" dirty="0" err="1">
                <a:solidFill>
                  <a:schemeClr val="bg1"/>
                </a:solidFill>
              </a:rPr>
              <a:t>Vinexposium</a:t>
            </a:r>
            <a:r>
              <a:rPr lang="fr-FR" b="1" dirty="0">
                <a:solidFill>
                  <a:schemeClr val="bg1"/>
                </a:solidFill>
              </a:rPr>
              <a:t>)</a:t>
            </a:r>
            <a:endParaRPr lang="en-US" altLang="fr-FR" dirty="0">
              <a:solidFill>
                <a:schemeClr val="bg1"/>
              </a:solidFill>
              <a:latin typeface="+mn-lt"/>
              <a:cs typeface="Times New Roman" panose="02020603050405020304" pitchFamily="18" charset="0"/>
            </a:endParaRPr>
          </a:p>
        </p:txBody>
      </p:sp>
      <p:sp>
        <p:nvSpPr>
          <p:cNvPr id="6" name="ZoneTexte 2">
            <a:extLst>
              <a:ext uri="{FF2B5EF4-FFF2-40B4-BE49-F238E27FC236}">
                <a16:creationId xmlns:a16="http://schemas.microsoft.com/office/drawing/2014/main" id="{4F9AA7E2-EA56-6D92-4E1D-1A4440ECD50D}"/>
              </a:ext>
            </a:extLst>
          </p:cNvPr>
          <p:cNvSpPr txBox="1">
            <a:spLocks noChangeArrowheads="1"/>
          </p:cNvSpPr>
          <p:nvPr/>
        </p:nvSpPr>
        <p:spPr bwMode="auto">
          <a:xfrm>
            <a:off x="395288" y="5008665"/>
            <a:ext cx="8604249" cy="138499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defRPr/>
            </a:pPr>
            <a:r>
              <a:rPr lang="fr-FR" altLang="fr-FR" sz="1400" dirty="0">
                <a:solidFill>
                  <a:srgbClr val="000000"/>
                </a:solidFill>
                <a:latin typeface="+mn-lt"/>
                <a:cs typeface="Times New Roman" panose="02020603050405020304" pitchFamily="18" charset="0"/>
              </a:rPr>
              <a:t>La présence de Corbières dans ce contexte (+28% de visiteurs) est primordiale. </a:t>
            </a:r>
          </a:p>
          <a:p>
            <a:pPr marL="285750" indent="-285750" algn="just">
              <a:spcBef>
                <a:spcPct val="0"/>
              </a:spcBef>
              <a:buFont typeface="Wingdings" panose="05000000000000000000" pitchFamily="2" charset="2"/>
              <a:buChar char="è"/>
              <a:defRPr/>
            </a:pPr>
            <a:r>
              <a:rPr lang="fr-FR" altLang="fr-FR" sz="1400" dirty="0">
                <a:solidFill>
                  <a:srgbClr val="000000"/>
                </a:solidFill>
                <a:latin typeface="+mn-lt"/>
                <a:cs typeface="Times New Roman" panose="02020603050405020304" pitchFamily="18" charset="0"/>
              </a:rPr>
              <a:t>Pavillon de 513 m² partagé avec les appellations Minervois et Fitou. Espace Corbières de 240m².</a:t>
            </a:r>
          </a:p>
          <a:p>
            <a:pPr marL="285750" indent="-285750" algn="just">
              <a:spcBef>
                <a:spcPct val="0"/>
              </a:spcBef>
              <a:buFont typeface="Wingdings" panose="05000000000000000000" pitchFamily="2" charset="2"/>
              <a:buChar char="è"/>
              <a:defRPr/>
            </a:pPr>
            <a:r>
              <a:rPr lang="fr-FR" altLang="fr-FR" sz="1400" dirty="0">
                <a:solidFill>
                  <a:srgbClr val="000000"/>
                </a:solidFill>
                <a:latin typeface="+mn-lt"/>
                <a:cs typeface="Times New Roman" panose="02020603050405020304" pitchFamily="18" charset="0"/>
              </a:rPr>
              <a:t>20 entreprises présentes sur le stand Corbières.</a:t>
            </a:r>
          </a:p>
          <a:p>
            <a:pPr marL="285750" indent="-285750" algn="just">
              <a:spcBef>
                <a:spcPct val="0"/>
              </a:spcBef>
              <a:buFont typeface="Wingdings" panose="05000000000000000000" pitchFamily="2" charset="2"/>
              <a:buChar char="è"/>
              <a:defRPr/>
            </a:pPr>
            <a:r>
              <a:rPr lang="fr-FR" altLang="fr-FR" sz="1400" dirty="0">
                <a:solidFill>
                  <a:srgbClr val="000000"/>
                </a:solidFill>
                <a:latin typeface="+mn-lt"/>
                <a:cs typeface="Times New Roman" panose="02020603050405020304" pitchFamily="18" charset="0"/>
              </a:rPr>
              <a:t>Mise en commun d’un espace central comprenant un bar, un espace de dégustation libre et un coin VIP/Presse.</a:t>
            </a:r>
          </a:p>
          <a:p>
            <a:pPr marL="285750" indent="-285750" algn="just">
              <a:spcBef>
                <a:spcPct val="0"/>
              </a:spcBef>
              <a:buFont typeface="Wingdings" panose="05000000000000000000" pitchFamily="2" charset="2"/>
              <a:buChar char="è"/>
              <a:defRPr/>
            </a:pPr>
            <a:r>
              <a:rPr lang="fr-FR" altLang="fr-FR" sz="1400" dirty="0">
                <a:solidFill>
                  <a:srgbClr val="000000"/>
                </a:solidFill>
                <a:latin typeface="+mn-lt"/>
                <a:cs typeface="Times New Roman" panose="02020603050405020304" pitchFamily="18" charset="0"/>
              </a:rPr>
              <a:t>Journées ponctuées par des </a:t>
            </a:r>
            <a:r>
              <a:rPr lang="fr-FR" altLang="fr-FR" sz="1400" dirty="0" err="1">
                <a:solidFill>
                  <a:srgbClr val="000000"/>
                </a:solidFill>
                <a:latin typeface="+mn-lt"/>
                <a:cs typeface="Times New Roman" panose="02020603050405020304" pitchFamily="18" charset="0"/>
              </a:rPr>
              <a:t>Masterclass</a:t>
            </a:r>
            <a:r>
              <a:rPr lang="fr-FR" altLang="fr-FR" sz="1400" dirty="0">
                <a:solidFill>
                  <a:srgbClr val="000000"/>
                </a:solidFill>
                <a:latin typeface="+mn-lt"/>
                <a:cs typeface="Times New Roman" panose="02020603050405020304" pitchFamily="18" charset="0"/>
              </a:rPr>
              <a:t> le midi et en fin d’après-midi et apéro vignerons le lundi et mardi soir. </a:t>
            </a:r>
          </a:p>
          <a:p>
            <a:pPr marL="285750" indent="-285750" algn="just">
              <a:spcBef>
                <a:spcPct val="0"/>
              </a:spcBef>
              <a:buFont typeface="Wingdings" panose="05000000000000000000" pitchFamily="2" charset="2"/>
              <a:buChar char="è"/>
              <a:defRPr/>
            </a:pPr>
            <a:r>
              <a:rPr lang="fr-FR" altLang="fr-FR" sz="1400" dirty="0">
                <a:solidFill>
                  <a:srgbClr val="000000"/>
                </a:solidFill>
                <a:latin typeface="+mn-lt"/>
                <a:cs typeface="Times New Roman" panose="02020603050405020304" pitchFamily="18" charset="0"/>
              </a:rPr>
              <a:t>Agence de RP partagée entre les 3 AOP pour rencontrer la presse de qualité. </a:t>
            </a:r>
          </a:p>
        </p:txBody>
      </p:sp>
      <p:sp>
        <p:nvSpPr>
          <p:cNvPr id="9" name="Ellipse 8">
            <a:extLst>
              <a:ext uri="{FF2B5EF4-FFF2-40B4-BE49-F238E27FC236}">
                <a16:creationId xmlns:a16="http://schemas.microsoft.com/office/drawing/2014/main" id="{3221F73D-6C41-D66B-09C6-D9761E856C3B}"/>
              </a:ext>
            </a:extLst>
          </p:cNvPr>
          <p:cNvSpPr/>
          <p:nvPr/>
        </p:nvSpPr>
        <p:spPr>
          <a:xfrm>
            <a:off x="3837368" y="3659222"/>
            <a:ext cx="1114489" cy="1034329"/>
          </a:xfrm>
          <a:prstGeom prst="ellipse">
            <a:avLst/>
          </a:prstGeom>
          <a:solidFill>
            <a:srgbClr val="BE9F56"/>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fr-FR" sz="2000" b="1" dirty="0"/>
              <a:t>+28%</a:t>
            </a:r>
          </a:p>
          <a:p>
            <a:pPr algn="ctr">
              <a:defRPr/>
            </a:pPr>
            <a:r>
              <a:rPr lang="fr-FR" sz="1100" b="1" dirty="0"/>
              <a:t>Visiteurs par rapport à 2024</a:t>
            </a:r>
          </a:p>
        </p:txBody>
      </p:sp>
      <p:sp>
        <p:nvSpPr>
          <p:cNvPr id="10" name="Ellipse 9">
            <a:extLst>
              <a:ext uri="{FF2B5EF4-FFF2-40B4-BE49-F238E27FC236}">
                <a16:creationId xmlns:a16="http://schemas.microsoft.com/office/drawing/2014/main" id="{1B7A0D12-EC8E-B6BF-6893-04E2C8C994FB}"/>
              </a:ext>
            </a:extLst>
          </p:cNvPr>
          <p:cNvSpPr/>
          <p:nvPr/>
        </p:nvSpPr>
        <p:spPr>
          <a:xfrm>
            <a:off x="2180017" y="3659222"/>
            <a:ext cx="1154177" cy="1034328"/>
          </a:xfrm>
          <a:prstGeom prst="ellipse">
            <a:avLst/>
          </a:prstGeom>
          <a:solidFill>
            <a:srgbClr val="BE9F56"/>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fr-FR" sz="1400" b="1" dirty="0"/>
              <a:t>+52000</a:t>
            </a:r>
          </a:p>
          <a:p>
            <a:pPr algn="ctr">
              <a:defRPr/>
            </a:pPr>
            <a:r>
              <a:rPr lang="fr-FR" sz="1400" b="1" dirty="0"/>
              <a:t>visiteurs</a:t>
            </a:r>
          </a:p>
        </p:txBody>
      </p:sp>
      <p:sp>
        <p:nvSpPr>
          <p:cNvPr id="11" name="Ellipse 10">
            <a:extLst>
              <a:ext uri="{FF2B5EF4-FFF2-40B4-BE49-F238E27FC236}">
                <a16:creationId xmlns:a16="http://schemas.microsoft.com/office/drawing/2014/main" id="{4AFB3667-1F42-4C97-1F54-18F4F3246BFE}"/>
              </a:ext>
            </a:extLst>
          </p:cNvPr>
          <p:cNvSpPr/>
          <p:nvPr/>
        </p:nvSpPr>
        <p:spPr>
          <a:xfrm>
            <a:off x="5524881" y="3633822"/>
            <a:ext cx="1114489" cy="1034329"/>
          </a:xfrm>
          <a:prstGeom prst="ellipse">
            <a:avLst/>
          </a:prstGeom>
          <a:solidFill>
            <a:srgbClr val="BE9F56"/>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fr-FR" sz="1400" b="1" dirty="0"/>
              <a:t>130</a:t>
            </a:r>
          </a:p>
          <a:p>
            <a:pPr algn="ctr">
              <a:defRPr/>
            </a:pPr>
            <a:r>
              <a:rPr lang="fr-FR" sz="1400" b="1" dirty="0"/>
              <a:t>pays</a:t>
            </a:r>
          </a:p>
        </p:txBody>
      </p:sp>
      <p:sp>
        <p:nvSpPr>
          <p:cNvPr id="12" name="Ellipse 11">
            <a:extLst>
              <a:ext uri="{FF2B5EF4-FFF2-40B4-BE49-F238E27FC236}">
                <a16:creationId xmlns:a16="http://schemas.microsoft.com/office/drawing/2014/main" id="{CD51DCA6-3293-AB8A-481C-C386CB689174}"/>
              </a:ext>
            </a:extLst>
          </p:cNvPr>
          <p:cNvSpPr/>
          <p:nvPr/>
        </p:nvSpPr>
        <p:spPr>
          <a:xfrm>
            <a:off x="487743" y="3619534"/>
            <a:ext cx="1114489" cy="1034329"/>
          </a:xfrm>
          <a:prstGeom prst="ellipse">
            <a:avLst/>
          </a:prstGeom>
          <a:solidFill>
            <a:srgbClr val="BE9F56"/>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fr-FR" sz="1400" b="1" dirty="0"/>
              <a:t>6eme</a:t>
            </a:r>
          </a:p>
          <a:p>
            <a:pPr algn="ctr">
              <a:defRPr/>
            </a:pPr>
            <a:r>
              <a:rPr lang="fr-FR" sz="1400" b="1" dirty="0"/>
              <a:t>édition</a:t>
            </a:r>
          </a:p>
        </p:txBody>
      </p:sp>
      <p:sp>
        <p:nvSpPr>
          <p:cNvPr id="13" name="Ellipse 12">
            <a:extLst>
              <a:ext uri="{FF2B5EF4-FFF2-40B4-BE49-F238E27FC236}">
                <a16:creationId xmlns:a16="http://schemas.microsoft.com/office/drawing/2014/main" id="{08346D35-D02F-ECB6-1F76-A8D82BF59C58}"/>
              </a:ext>
            </a:extLst>
          </p:cNvPr>
          <p:cNvSpPr/>
          <p:nvPr/>
        </p:nvSpPr>
        <p:spPr>
          <a:xfrm>
            <a:off x="7142543" y="3619534"/>
            <a:ext cx="1114489" cy="1034329"/>
          </a:xfrm>
          <a:prstGeom prst="ellipse">
            <a:avLst/>
          </a:prstGeom>
          <a:solidFill>
            <a:srgbClr val="BE9F56"/>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fr-FR" sz="1400" b="1" dirty="0"/>
              <a:t>+ 5400 stands</a:t>
            </a: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Personnalisé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48DD4"/>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1039</TotalTime>
  <Words>2594</Words>
  <Application>Microsoft Office PowerPoint</Application>
  <PresentationFormat>Affichage à l'écran (4:3)</PresentationFormat>
  <Paragraphs>338</Paragraphs>
  <Slides>24</Slides>
  <Notes>3</Notes>
  <HiddenSlides>0</HiddenSlides>
  <MMClips>0</MMClips>
  <ScaleCrop>false</ScaleCrop>
  <HeadingPairs>
    <vt:vector size="8" baseType="variant">
      <vt:variant>
        <vt:lpstr>Polices utilisées</vt:lpstr>
      </vt:variant>
      <vt:variant>
        <vt:i4>12</vt:i4>
      </vt:variant>
      <vt:variant>
        <vt:lpstr>Thème</vt:lpstr>
      </vt:variant>
      <vt:variant>
        <vt:i4>2</vt:i4>
      </vt:variant>
      <vt:variant>
        <vt:lpstr>Serveurs OLE incorporés</vt:lpstr>
      </vt:variant>
      <vt:variant>
        <vt:i4>1</vt:i4>
      </vt:variant>
      <vt:variant>
        <vt:lpstr>Titres des diapositives</vt:lpstr>
      </vt:variant>
      <vt:variant>
        <vt:i4>24</vt:i4>
      </vt:variant>
    </vt:vector>
  </HeadingPairs>
  <TitlesOfParts>
    <vt:vector size="39" baseType="lpstr">
      <vt:lpstr>Arial</vt:lpstr>
      <vt:lpstr>Brandon Grotesque Bold</vt:lpstr>
      <vt:lpstr>Calibri</vt:lpstr>
      <vt:lpstr>Gill Sans MT</vt:lpstr>
      <vt:lpstr>Symbol</vt:lpstr>
      <vt:lpstr>Times New Roman</vt:lpstr>
      <vt:lpstr>Trebuchet MS</vt:lpstr>
      <vt:lpstr>TT Rounds Condensed</vt:lpstr>
      <vt:lpstr>TT Rounds Condensed Bold</vt:lpstr>
      <vt:lpstr>VAG Rounded</vt:lpstr>
      <vt:lpstr>VAG Rounded Std</vt:lpstr>
      <vt:lpstr>Wingdings</vt:lpstr>
      <vt:lpstr>Thème Office</vt:lpstr>
      <vt:lpstr>Office Theme</vt:lpstr>
      <vt:lpstr>Acrobat 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Conseil d’administration  Appellation Corbières  20 NOVEMBRE 2015    ORDRE DU JOUR   1) Présentation des travaux du groupe de travail de la commission « repli »   2) Synthèse de la réponse suite à la rencontre au CIVL.   3) Questions diverses</dc:title>
  <dc:creator>Catherine VERNEUIL</dc:creator>
  <cp:lastModifiedBy>Lisa ARTAU</cp:lastModifiedBy>
  <cp:revision>59</cp:revision>
  <cp:lastPrinted>2023-10-13T10:25:39Z</cp:lastPrinted>
  <dcterms:created xsi:type="dcterms:W3CDTF">2015-11-20T09:33:20Z</dcterms:created>
  <dcterms:modified xsi:type="dcterms:W3CDTF">2025-04-07T07:47:59Z</dcterms:modified>
</cp:coreProperties>
</file>